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handoutMasterIdLst>
    <p:handoutMasterId r:id="rId50"/>
  </p:handoutMasterIdLst>
  <p:sldIdLst>
    <p:sldId id="256" r:id="rId2"/>
    <p:sldId id="435" r:id="rId3"/>
    <p:sldId id="436" r:id="rId4"/>
    <p:sldId id="315" r:id="rId5"/>
    <p:sldId id="316" r:id="rId6"/>
    <p:sldId id="433" r:id="rId7"/>
    <p:sldId id="365" r:id="rId8"/>
    <p:sldId id="418" r:id="rId9"/>
    <p:sldId id="318" r:id="rId10"/>
    <p:sldId id="409" r:id="rId11"/>
    <p:sldId id="434" r:id="rId12"/>
    <p:sldId id="410" r:id="rId13"/>
    <p:sldId id="411" r:id="rId14"/>
    <p:sldId id="412" r:id="rId15"/>
    <p:sldId id="413" r:id="rId16"/>
    <p:sldId id="414" r:id="rId17"/>
    <p:sldId id="437" r:id="rId18"/>
    <p:sldId id="366" r:id="rId19"/>
    <p:sldId id="395" r:id="rId20"/>
    <p:sldId id="396" r:id="rId21"/>
    <p:sldId id="397" r:id="rId22"/>
    <p:sldId id="438" r:id="rId23"/>
    <p:sldId id="416" r:id="rId24"/>
    <p:sldId id="417" r:id="rId25"/>
    <p:sldId id="439" r:id="rId26"/>
    <p:sldId id="415" r:id="rId27"/>
    <p:sldId id="391" r:id="rId28"/>
    <p:sldId id="368" r:id="rId29"/>
    <p:sldId id="354" r:id="rId30"/>
    <p:sldId id="389" r:id="rId31"/>
    <p:sldId id="390" r:id="rId32"/>
    <p:sldId id="422" r:id="rId33"/>
    <p:sldId id="423" r:id="rId34"/>
    <p:sldId id="424" r:id="rId35"/>
    <p:sldId id="425" r:id="rId36"/>
    <p:sldId id="426" r:id="rId37"/>
    <p:sldId id="427" r:id="rId38"/>
    <p:sldId id="428" r:id="rId39"/>
    <p:sldId id="429" r:id="rId40"/>
    <p:sldId id="430" r:id="rId41"/>
    <p:sldId id="431" r:id="rId42"/>
    <p:sldId id="432" r:id="rId43"/>
    <p:sldId id="392" r:id="rId44"/>
    <p:sldId id="393" r:id="rId45"/>
    <p:sldId id="407" r:id="rId46"/>
    <p:sldId id="394" r:id="rId47"/>
    <p:sldId id="352" r:id="rId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444E32-C144-C748-9743-13024CC78B09}">
          <p14:sldIdLst>
            <p14:sldId id="256"/>
            <p14:sldId id="435"/>
            <p14:sldId id="436"/>
            <p14:sldId id="315"/>
            <p14:sldId id="316"/>
            <p14:sldId id="433"/>
            <p14:sldId id="365"/>
            <p14:sldId id="418"/>
            <p14:sldId id="318"/>
            <p14:sldId id="409"/>
            <p14:sldId id="434"/>
            <p14:sldId id="410"/>
            <p14:sldId id="411"/>
            <p14:sldId id="412"/>
            <p14:sldId id="413"/>
            <p14:sldId id="414"/>
            <p14:sldId id="437"/>
            <p14:sldId id="366"/>
            <p14:sldId id="395"/>
            <p14:sldId id="396"/>
            <p14:sldId id="397"/>
            <p14:sldId id="438"/>
            <p14:sldId id="416"/>
            <p14:sldId id="417"/>
            <p14:sldId id="439"/>
            <p14:sldId id="415"/>
            <p14:sldId id="391"/>
            <p14:sldId id="368"/>
            <p14:sldId id="354"/>
            <p14:sldId id="389"/>
            <p14:sldId id="390"/>
            <p14:sldId id="422"/>
            <p14:sldId id="423"/>
            <p14:sldId id="424"/>
            <p14:sldId id="425"/>
            <p14:sldId id="426"/>
            <p14:sldId id="427"/>
            <p14:sldId id="428"/>
            <p14:sldId id="429"/>
            <p14:sldId id="430"/>
            <p14:sldId id="431"/>
            <p14:sldId id="432"/>
            <p14:sldId id="392"/>
            <p14:sldId id="393"/>
            <p14:sldId id="407"/>
            <p14:sldId id="394"/>
            <p14:sldId id="35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0224"/>
    <a:srgbClr val="444444"/>
    <a:srgbClr val="DD003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24"/>
    <p:restoredTop sz="78131" autoAdjust="0"/>
  </p:normalViewPr>
  <p:slideViewPr>
    <p:cSldViewPr snapToGrid="0" snapToObjects="1">
      <p:cViewPr>
        <p:scale>
          <a:sx n="124" d="100"/>
          <a:sy n="124" d="100"/>
        </p:scale>
        <p:origin x="784" y="-99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363C165-8116-0144-B1A4-3AF36234EE06}" type="datetimeFigureOut">
              <a:rPr lang="en-US" smtClean="0"/>
              <a:t>10/26/17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2179F1-9964-5A41-B2D3-768BC55492E3}" type="slidenum">
              <a:rPr lang="en-US" smtClean="0"/>
              <a:t>‹#›</a:t>
            </a:fld>
            <a:endParaRPr lang="en-US"/>
          </a:p>
        </p:txBody>
      </p:sp>
    </p:spTree>
    <p:extLst>
      <p:ext uri="{BB962C8B-B14F-4D97-AF65-F5344CB8AC3E}">
        <p14:creationId xmlns:p14="http://schemas.microsoft.com/office/powerpoint/2010/main" val="3249967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C1E83-3DFE-F24B-B27E-BD9E23453D53}" type="datetimeFigureOut">
              <a:rPr lang="en-US" smtClean="0"/>
              <a:t>10/26/17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37048F-7A9E-B14B-A9E0-23CD4CAC44D7}" type="slidenum">
              <a:rPr lang="en-US" smtClean="0"/>
              <a:t>‹#›</a:t>
            </a:fld>
            <a:endParaRPr lang="en-US"/>
          </a:p>
        </p:txBody>
      </p:sp>
    </p:spTree>
    <p:extLst>
      <p:ext uri="{BB962C8B-B14F-4D97-AF65-F5344CB8AC3E}">
        <p14:creationId xmlns:p14="http://schemas.microsoft.com/office/powerpoint/2010/main" val="1927842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icl.cs.utk.edu/hpcc/faq/"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icl.cs.utk.edu/hpcc/faq/"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37048F-7A9E-B14B-A9E0-23CD4CAC44D7}" type="slidenum">
              <a:rPr lang="en-US" smtClean="0"/>
              <a:t>1</a:t>
            </a:fld>
            <a:endParaRPr lang="en-US" dirty="0"/>
          </a:p>
        </p:txBody>
      </p:sp>
    </p:spTree>
    <p:extLst>
      <p:ext uri="{BB962C8B-B14F-4D97-AF65-F5344CB8AC3E}">
        <p14:creationId xmlns:p14="http://schemas.microsoft.com/office/powerpoint/2010/main" val="1065921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www.openstack.org</a:t>
            </a:r>
            <a:r>
              <a:rPr lang="en-US" dirty="0" smtClean="0"/>
              <a:t>/software/project-navigator/</a:t>
            </a:r>
          </a:p>
          <a:p>
            <a:endParaRPr lang="en-US" dirty="0" smtClean="0"/>
          </a:p>
          <a:p>
            <a:r>
              <a:rPr lang="en-US" sz="1200" b="1" i="0" kern="1200" dirty="0" smtClean="0">
                <a:solidFill>
                  <a:schemeClr val="tx1"/>
                </a:solidFill>
                <a:effectLst/>
                <a:latin typeface="+mn-lt"/>
                <a:ea typeface="+mn-ea"/>
                <a:cs typeface="+mn-cs"/>
              </a:rPr>
              <a:t>Adoption</a:t>
            </a:r>
            <a:r>
              <a:rPr lang="en-US" sz="1200" b="0" i="0" kern="1200" dirty="0" smtClean="0">
                <a:solidFill>
                  <a:schemeClr val="tx1"/>
                </a:solidFill>
                <a:effectLst/>
                <a:latin typeface="+mn-lt"/>
                <a:ea typeface="+mn-ea"/>
                <a:cs typeface="+mn-cs"/>
              </a:rPr>
              <a:t> is the percentage of production deployments running the project based on the latest biannual user survey results.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Maturity</a:t>
            </a:r>
            <a:r>
              <a:rPr lang="en-US" sz="1200" b="0" i="0" kern="1200" dirty="0" smtClean="0">
                <a:solidFill>
                  <a:schemeClr val="tx1"/>
                </a:solidFill>
                <a:effectLst/>
                <a:latin typeface="+mn-lt"/>
                <a:ea typeface="+mn-ea"/>
                <a:cs typeface="+mn-cs"/>
              </a:rPr>
              <a:t> comes from looking at 8 distinct tags that indicate stability and sustainability. The current criteria includes whether or not the project has an install guide, whether it is supported by 7 or more SDKs, if the adoption percentage is greater than 75%, whether or not the team has achieved corporate diversity and whether or not there are stable branches.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Age</a:t>
            </a:r>
            <a:r>
              <a:rPr lang="en-US" sz="1200" b="0" i="0" kern="1200" dirty="0" smtClean="0">
                <a:solidFill>
                  <a:schemeClr val="tx1"/>
                </a:solidFill>
                <a:effectLst/>
                <a:latin typeface="+mn-lt"/>
                <a:ea typeface="+mn-ea"/>
                <a:cs typeface="+mn-cs"/>
              </a:rPr>
              <a:t> is the number of years the project has been in development.</a:t>
            </a:r>
          </a:p>
        </p:txBody>
      </p:sp>
      <p:sp>
        <p:nvSpPr>
          <p:cNvPr id="4" name="Slide Number Placeholder 3"/>
          <p:cNvSpPr>
            <a:spLocks noGrp="1"/>
          </p:cNvSpPr>
          <p:nvPr>
            <p:ph type="sldNum" sz="quarter" idx="10"/>
          </p:nvPr>
        </p:nvSpPr>
        <p:spPr/>
        <p:txBody>
          <a:bodyPr/>
          <a:lstStyle/>
          <a:p>
            <a:fld id="{6913FB34-094B-DE47-92C9-FEC91F3D178B}" type="slidenum">
              <a:rPr lang="en-US" smtClean="0"/>
              <a:t>15</a:t>
            </a:fld>
            <a:endParaRPr lang="en-US"/>
          </a:p>
        </p:txBody>
      </p:sp>
    </p:spTree>
    <p:extLst>
      <p:ext uri="{BB962C8B-B14F-4D97-AF65-F5344CB8AC3E}">
        <p14:creationId xmlns:p14="http://schemas.microsoft.com/office/powerpoint/2010/main" val="337461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www.openstack.org</a:t>
            </a:r>
            <a:r>
              <a:rPr lang="en-US" dirty="0" smtClean="0"/>
              <a:t>/software/project-navigator/</a:t>
            </a:r>
          </a:p>
          <a:p>
            <a:endParaRPr lang="en-US" dirty="0" smtClean="0"/>
          </a:p>
          <a:p>
            <a:r>
              <a:rPr lang="en-US" sz="1200" b="1" i="0" kern="1200" dirty="0" smtClean="0">
                <a:solidFill>
                  <a:schemeClr val="tx1"/>
                </a:solidFill>
                <a:effectLst/>
                <a:latin typeface="+mn-lt"/>
                <a:ea typeface="+mn-ea"/>
                <a:cs typeface="+mn-cs"/>
              </a:rPr>
              <a:t>Adoption</a:t>
            </a:r>
            <a:r>
              <a:rPr lang="en-US" sz="1200" b="0" i="0" kern="1200" dirty="0" smtClean="0">
                <a:solidFill>
                  <a:schemeClr val="tx1"/>
                </a:solidFill>
                <a:effectLst/>
                <a:latin typeface="+mn-lt"/>
                <a:ea typeface="+mn-ea"/>
                <a:cs typeface="+mn-cs"/>
              </a:rPr>
              <a:t> is the percentage of production deployments running the project based on the latest biannual user survey results.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Maturity</a:t>
            </a:r>
            <a:r>
              <a:rPr lang="en-US" sz="1200" b="0" i="0" kern="1200" dirty="0" smtClean="0">
                <a:solidFill>
                  <a:schemeClr val="tx1"/>
                </a:solidFill>
                <a:effectLst/>
                <a:latin typeface="+mn-lt"/>
                <a:ea typeface="+mn-ea"/>
                <a:cs typeface="+mn-cs"/>
              </a:rPr>
              <a:t> comes from looking at 8 distinct tags that indicate stability and sustainability. The current criteria includes whether or not the project has an install guide, whether it is supported by 7 or more SDKs, if the adoption percentage is greater than 75%, whether or not the team has achieved corporate diversity and whether or not there are stable branches.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Age</a:t>
            </a:r>
            <a:r>
              <a:rPr lang="en-US" sz="1200" b="0" i="0" kern="1200" dirty="0" smtClean="0">
                <a:solidFill>
                  <a:schemeClr val="tx1"/>
                </a:solidFill>
                <a:effectLst/>
                <a:latin typeface="+mn-lt"/>
                <a:ea typeface="+mn-ea"/>
                <a:cs typeface="+mn-cs"/>
              </a:rPr>
              <a:t> is the number of years the project has been in development.</a:t>
            </a:r>
          </a:p>
        </p:txBody>
      </p:sp>
      <p:sp>
        <p:nvSpPr>
          <p:cNvPr id="4" name="Slide Number Placeholder 3"/>
          <p:cNvSpPr>
            <a:spLocks noGrp="1"/>
          </p:cNvSpPr>
          <p:nvPr>
            <p:ph type="sldNum" sz="quarter" idx="10"/>
          </p:nvPr>
        </p:nvSpPr>
        <p:spPr/>
        <p:txBody>
          <a:bodyPr/>
          <a:lstStyle/>
          <a:p>
            <a:fld id="{6913FB34-094B-DE47-92C9-FEC91F3D178B}" type="slidenum">
              <a:rPr lang="en-US" smtClean="0"/>
              <a:t>16</a:t>
            </a:fld>
            <a:endParaRPr lang="en-US"/>
          </a:p>
        </p:txBody>
      </p:sp>
    </p:spTree>
    <p:extLst>
      <p:ext uri="{BB962C8B-B14F-4D97-AF65-F5344CB8AC3E}">
        <p14:creationId xmlns:p14="http://schemas.microsoft.com/office/powerpoint/2010/main" val="2009021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37048F-7A9E-B14B-A9E0-23CD4CAC44D7}" type="slidenum">
              <a:rPr lang="en-US" smtClean="0"/>
              <a:t>18</a:t>
            </a:fld>
            <a:endParaRPr lang="en-US"/>
          </a:p>
        </p:txBody>
      </p:sp>
    </p:spTree>
    <p:extLst>
      <p:ext uri="{BB962C8B-B14F-4D97-AF65-F5344CB8AC3E}">
        <p14:creationId xmlns:p14="http://schemas.microsoft.com/office/powerpoint/2010/main" val="934667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HPCC results  VM vs </a:t>
            </a:r>
            <a:r>
              <a:rPr lang="en-US" sz="1200" b="0" i="0" kern="1200" dirty="0" err="1" smtClean="0">
                <a:solidFill>
                  <a:schemeClr val="tx1"/>
                </a:solidFill>
                <a:effectLst/>
                <a:latin typeface="+mn-lt"/>
                <a:ea typeface="+mn-ea"/>
                <a:cs typeface="+mn-cs"/>
              </a:rPr>
              <a:t>BareMetal</a:t>
            </a:r>
            <a:r>
              <a:rPr lang="en-US" dirty="0" smtClean="0"/>
              <a:t/>
            </a:r>
            <a:br>
              <a:rPr lang="en-US" dirty="0" smtClean="0"/>
            </a:br>
            <a:r>
              <a:rPr lang="en-US" sz="1200" b="0" i="0" kern="1200" dirty="0" smtClean="0">
                <a:solidFill>
                  <a:schemeClr val="tx1"/>
                </a:solidFill>
                <a:effectLst/>
                <a:latin typeface="+mn-lt"/>
                <a:ea typeface="+mn-ea"/>
                <a:cs typeface="+mn-cs"/>
              </a:rPr>
              <a:t>HPL       97%   FLOPS  floating point execution rate for solving a system of linear equations</a:t>
            </a:r>
            <a:r>
              <a:rPr lang="en-US" dirty="0" smtClean="0"/>
              <a:t/>
            </a:r>
            <a:br>
              <a:rPr lang="en-US" dirty="0" smtClean="0"/>
            </a:br>
            <a:r>
              <a:rPr lang="en-US" sz="1200" b="0" i="0" kern="1200" dirty="0" smtClean="0">
                <a:solidFill>
                  <a:schemeClr val="tx1"/>
                </a:solidFill>
                <a:effectLst/>
                <a:latin typeface="+mn-lt"/>
                <a:ea typeface="+mn-ea"/>
                <a:cs typeface="+mn-cs"/>
              </a:rPr>
              <a:t>DGEMM     98%   FLOPS  floating point execution rate for double precision real matrix-matrix multiplication</a:t>
            </a:r>
            <a:r>
              <a:rPr lang="en-US" dirty="0" smtClean="0"/>
              <a:t/>
            </a:r>
            <a:br>
              <a:rPr lang="en-US" dirty="0" smtClean="0"/>
            </a:br>
            <a:r>
              <a:rPr lang="en-US" sz="1200" b="0" i="0" kern="1200" dirty="0" smtClean="0">
                <a:solidFill>
                  <a:schemeClr val="tx1"/>
                </a:solidFill>
                <a:effectLst/>
                <a:latin typeface="+mn-lt"/>
                <a:ea typeface="+mn-ea"/>
                <a:cs typeface="+mn-cs"/>
              </a:rPr>
              <a:t>MPIFFT    67%   FLOPS  floating point rate of execution of double precision complex one-dimensional Discrete Fourier </a:t>
            </a:r>
            <a:r>
              <a:rPr lang="en-US" sz="1200" b="0" i="0" kern="1200" dirty="0" err="1" smtClean="0">
                <a:solidFill>
                  <a:schemeClr val="tx1"/>
                </a:solidFill>
                <a:effectLst/>
                <a:latin typeface="+mn-lt"/>
                <a:ea typeface="+mn-ea"/>
                <a:cs typeface="+mn-cs"/>
              </a:rPr>
              <a:t>Tranform</a:t>
            </a:r>
            <a:r>
              <a:rPr lang="en-US" dirty="0" smtClean="0"/>
              <a:t/>
            </a:r>
            <a:br>
              <a:rPr lang="en-US" dirty="0" smtClean="0"/>
            </a:br>
            <a:r>
              <a:rPr lang="en-US" sz="1200" b="0" i="0" kern="1200" dirty="0" smtClean="0">
                <a:solidFill>
                  <a:schemeClr val="tx1"/>
                </a:solidFill>
                <a:effectLst/>
                <a:latin typeface="+mn-lt"/>
                <a:ea typeface="+mn-ea"/>
                <a:cs typeface="+mn-cs"/>
              </a:rPr>
              <a:t>Random    80%   up/s   rate of random updates of memory</a:t>
            </a:r>
            <a:r>
              <a:rPr lang="en-US" dirty="0" smtClean="0"/>
              <a:t/>
            </a:r>
            <a:br>
              <a:rPr lang="en-US" dirty="0" smtClean="0"/>
            </a:br>
            <a:r>
              <a:rPr lang="en-US" sz="1200" b="0" i="0" kern="1200" dirty="0" smtClean="0">
                <a:solidFill>
                  <a:schemeClr val="tx1"/>
                </a:solidFill>
                <a:effectLst/>
                <a:latin typeface="+mn-lt"/>
                <a:ea typeface="+mn-ea"/>
                <a:cs typeface="+mn-cs"/>
              </a:rPr>
              <a:t>Stream    77%   B/s    sustained memory bandwidth</a:t>
            </a:r>
            <a:r>
              <a:rPr lang="en-US" dirty="0" smtClean="0"/>
              <a:t/>
            </a:r>
            <a:br>
              <a:rPr lang="en-US" dirty="0" smtClean="0"/>
            </a:br>
            <a:r>
              <a:rPr lang="en-US" sz="1200" b="0" i="0" kern="1200" dirty="0" err="1" smtClean="0">
                <a:solidFill>
                  <a:schemeClr val="tx1"/>
                </a:solidFill>
                <a:effectLst/>
                <a:latin typeface="+mn-lt"/>
                <a:ea typeface="+mn-ea"/>
                <a:cs typeface="+mn-cs"/>
              </a:rPr>
              <a:t>Ptrans</a:t>
            </a:r>
            <a:r>
              <a:rPr lang="en-US" sz="1200" b="0" i="0" kern="1200" dirty="0" smtClean="0">
                <a:solidFill>
                  <a:schemeClr val="tx1"/>
                </a:solidFill>
                <a:effectLst/>
                <a:latin typeface="+mn-lt"/>
                <a:ea typeface="+mn-ea"/>
                <a:cs typeface="+mn-cs"/>
              </a:rPr>
              <a:t>    64%   B/s    rate of transfer for large arrays of data from multiprocessor’s memory</a:t>
            </a:r>
            <a:r>
              <a:rPr lang="en-US" dirty="0" smtClean="0"/>
              <a:t/>
            </a:r>
            <a:br>
              <a:rPr lang="en-US" dirty="0" smtClean="0"/>
            </a:br>
            <a:r>
              <a:rPr lang="en-US" sz="1200" b="0" i="0" kern="1200" dirty="0" smtClean="0">
                <a:solidFill>
                  <a:schemeClr val="tx1"/>
                </a:solidFill>
                <a:effectLst/>
                <a:latin typeface="+mn-lt"/>
                <a:ea typeface="+mn-ea"/>
                <a:cs typeface="+mn-cs"/>
              </a:rPr>
              <a:t>Bandwidth 88%   B/s    bytes/time it takes to transmit a 2,000,000 byte message from one node to another</a:t>
            </a:r>
            <a:r>
              <a:rPr lang="en-US" dirty="0" smtClean="0"/>
              <a:t/>
            </a:r>
            <a:br>
              <a:rPr lang="en-US" dirty="0" smtClean="0"/>
            </a:br>
            <a:r>
              <a:rPr lang="en-US" sz="1200" b="0" i="0" kern="1200" dirty="0" smtClean="0">
                <a:solidFill>
                  <a:schemeClr val="tx1"/>
                </a:solidFill>
                <a:effectLst/>
                <a:latin typeface="+mn-lt"/>
                <a:ea typeface="+mn-ea"/>
                <a:cs typeface="+mn-cs"/>
              </a:rPr>
              <a:t>Latency   97%   s      time required to send an 8-byte message from one node to another</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FLOPS : Floating Point Operations per Second</a:t>
            </a:r>
            <a:r>
              <a:rPr lang="en-US" dirty="0" smtClean="0"/>
              <a:t/>
            </a:r>
            <a:br>
              <a:rPr lang="en-US" dirty="0" smtClean="0"/>
            </a:br>
            <a:r>
              <a:rPr lang="en-US" sz="1200" b="0" i="0" kern="1200" dirty="0" smtClean="0">
                <a:solidFill>
                  <a:schemeClr val="tx1"/>
                </a:solidFill>
                <a:effectLst/>
                <a:latin typeface="+mn-lt"/>
                <a:ea typeface="+mn-ea"/>
                <a:cs typeface="+mn-cs"/>
              </a:rPr>
              <a:t>up/s  : updates per second  (random access; not a bandwidth measurement)</a:t>
            </a:r>
            <a:r>
              <a:rPr lang="en-US" dirty="0" smtClean="0"/>
              <a:t/>
            </a:r>
            <a:br>
              <a:rPr lang="en-US" dirty="0" smtClean="0"/>
            </a:br>
            <a:r>
              <a:rPr lang="en-US" sz="1200" b="0" i="0" kern="1200" dirty="0" smtClean="0">
                <a:solidFill>
                  <a:schemeClr val="tx1"/>
                </a:solidFill>
                <a:effectLst/>
                <a:latin typeface="+mn-lt"/>
                <a:ea typeface="+mn-ea"/>
                <a:cs typeface="+mn-cs"/>
              </a:rPr>
              <a:t>B/s   : Bytes per second  (contiguous transfers; bandwidth measurement)</a:t>
            </a:r>
            <a:r>
              <a:rPr lang="en-US" dirty="0" smtClean="0"/>
              <a:t/>
            </a:r>
            <a:br>
              <a:rPr lang="en-US" dirty="0" smtClean="0"/>
            </a:br>
            <a:r>
              <a:rPr lang="en-US" sz="1200" b="0" i="0" kern="1200" dirty="0" smtClean="0">
                <a:solidFill>
                  <a:schemeClr val="tx1"/>
                </a:solidFill>
                <a:effectLst/>
                <a:latin typeface="+mn-lt"/>
                <a:ea typeface="+mn-ea"/>
                <a:cs typeface="+mn-cs"/>
              </a:rPr>
              <a:t>s     : microseconds</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hlinkClick r:id="rId3"/>
              </a:rPr>
              <a:t>http://icl.cs.utk.edu/hpcc/faq/</a:t>
            </a: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E37048F-7A9E-B14B-A9E0-23CD4CAC44D7}" type="slidenum">
              <a:rPr lang="en-US" smtClean="0"/>
              <a:t>23</a:t>
            </a:fld>
            <a:endParaRPr lang="en-US"/>
          </a:p>
        </p:txBody>
      </p:sp>
    </p:spTree>
    <p:extLst>
      <p:ext uri="{BB962C8B-B14F-4D97-AF65-F5344CB8AC3E}">
        <p14:creationId xmlns:p14="http://schemas.microsoft.com/office/powerpoint/2010/main" val="1606948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HPCC results  VM vs </a:t>
            </a:r>
            <a:r>
              <a:rPr lang="en-US" sz="1200" b="0" i="0" kern="1200" dirty="0" err="1" smtClean="0">
                <a:solidFill>
                  <a:schemeClr val="tx1"/>
                </a:solidFill>
                <a:effectLst/>
                <a:latin typeface="+mn-lt"/>
                <a:ea typeface="+mn-ea"/>
                <a:cs typeface="+mn-cs"/>
              </a:rPr>
              <a:t>BareMetal</a:t>
            </a:r>
            <a:r>
              <a:rPr lang="en-US" dirty="0" smtClean="0"/>
              <a:t/>
            </a:r>
            <a:br>
              <a:rPr lang="en-US" dirty="0" smtClean="0"/>
            </a:br>
            <a:r>
              <a:rPr lang="en-US" sz="1200" b="0" i="0" kern="1200" dirty="0" smtClean="0">
                <a:solidFill>
                  <a:schemeClr val="tx1"/>
                </a:solidFill>
                <a:effectLst/>
                <a:latin typeface="+mn-lt"/>
                <a:ea typeface="+mn-ea"/>
                <a:cs typeface="+mn-cs"/>
              </a:rPr>
              <a:t>HPL       97%   FLOPS  floating point execution rate for solving a system of linear equations</a:t>
            </a:r>
            <a:r>
              <a:rPr lang="en-US" dirty="0" smtClean="0"/>
              <a:t/>
            </a:r>
            <a:br>
              <a:rPr lang="en-US" dirty="0" smtClean="0"/>
            </a:br>
            <a:r>
              <a:rPr lang="en-US" sz="1200" b="0" i="0" kern="1200" dirty="0" smtClean="0">
                <a:solidFill>
                  <a:schemeClr val="tx1"/>
                </a:solidFill>
                <a:effectLst/>
                <a:latin typeface="+mn-lt"/>
                <a:ea typeface="+mn-ea"/>
                <a:cs typeface="+mn-cs"/>
              </a:rPr>
              <a:t>DGEMM     98%   FLOPS  floating point execution rate for double precision real matrix-matrix multiplication</a:t>
            </a:r>
            <a:r>
              <a:rPr lang="en-US" dirty="0" smtClean="0"/>
              <a:t/>
            </a:r>
            <a:br>
              <a:rPr lang="en-US" dirty="0" smtClean="0"/>
            </a:br>
            <a:r>
              <a:rPr lang="en-US" sz="1200" b="0" i="0" kern="1200" dirty="0" smtClean="0">
                <a:solidFill>
                  <a:schemeClr val="tx1"/>
                </a:solidFill>
                <a:effectLst/>
                <a:latin typeface="+mn-lt"/>
                <a:ea typeface="+mn-ea"/>
                <a:cs typeface="+mn-cs"/>
              </a:rPr>
              <a:t>MPIFFT    67%   FLOPS  floating point rate of execution of double precision complex one-dimensional Discrete Fourier </a:t>
            </a:r>
            <a:r>
              <a:rPr lang="en-US" sz="1200" b="0" i="0" kern="1200" dirty="0" err="1" smtClean="0">
                <a:solidFill>
                  <a:schemeClr val="tx1"/>
                </a:solidFill>
                <a:effectLst/>
                <a:latin typeface="+mn-lt"/>
                <a:ea typeface="+mn-ea"/>
                <a:cs typeface="+mn-cs"/>
              </a:rPr>
              <a:t>Tranform</a:t>
            </a:r>
            <a:r>
              <a:rPr lang="en-US" dirty="0" smtClean="0"/>
              <a:t/>
            </a:r>
            <a:br>
              <a:rPr lang="en-US" dirty="0" smtClean="0"/>
            </a:br>
            <a:r>
              <a:rPr lang="en-US" sz="1200" b="0" i="0" kern="1200" dirty="0" smtClean="0">
                <a:solidFill>
                  <a:schemeClr val="tx1"/>
                </a:solidFill>
                <a:effectLst/>
                <a:latin typeface="+mn-lt"/>
                <a:ea typeface="+mn-ea"/>
                <a:cs typeface="+mn-cs"/>
              </a:rPr>
              <a:t>Random    80%   up/s   rate of random updates of memory</a:t>
            </a:r>
            <a:r>
              <a:rPr lang="en-US" dirty="0" smtClean="0"/>
              <a:t/>
            </a:r>
            <a:br>
              <a:rPr lang="en-US" dirty="0" smtClean="0"/>
            </a:br>
            <a:r>
              <a:rPr lang="en-US" sz="1200" b="0" i="0" kern="1200" dirty="0" smtClean="0">
                <a:solidFill>
                  <a:schemeClr val="tx1"/>
                </a:solidFill>
                <a:effectLst/>
                <a:latin typeface="+mn-lt"/>
                <a:ea typeface="+mn-ea"/>
                <a:cs typeface="+mn-cs"/>
              </a:rPr>
              <a:t>Stream    77%   B/s    sustained memory bandwidth</a:t>
            </a:r>
            <a:r>
              <a:rPr lang="en-US" dirty="0" smtClean="0"/>
              <a:t/>
            </a:r>
            <a:br>
              <a:rPr lang="en-US" dirty="0" smtClean="0"/>
            </a:br>
            <a:r>
              <a:rPr lang="en-US" sz="1200" b="0" i="0" kern="1200" dirty="0" err="1" smtClean="0">
                <a:solidFill>
                  <a:schemeClr val="tx1"/>
                </a:solidFill>
                <a:effectLst/>
                <a:latin typeface="+mn-lt"/>
                <a:ea typeface="+mn-ea"/>
                <a:cs typeface="+mn-cs"/>
              </a:rPr>
              <a:t>Ptrans</a:t>
            </a:r>
            <a:r>
              <a:rPr lang="en-US" sz="1200" b="0" i="0" kern="1200" dirty="0" smtClean="0">
                <a:solidFill>
                  <a:schemeClr val="tx1"/>
                </a:solidFill>
                <a:effectLst/>
                <a:latin typeface="+mn-lt"/>
                <a:ea typeface="+mn-ea"/>
                <a:cs typeface="+mn-cs"/>
              </a:rPr>
              <a:t>    64%   B/s    rate of transfer for large arrays of data from multiprocessor’s memory</a:t>
            </a:r>
            <a:r>
              <a:rPr lang="en-US" dirty="0" smtClean="0"/>
              <a:t/>
            </a:r>
            <a:br>
              <a:rPr lang="en-US" dirty="0" smtClean="0"/>
            </a:br>
            <a:r>
              <a:rPr lang="en-US" sz="1200" b="0" i="0" kern="1200" dirty="0" smtClean="0">
                <a:solidFill>
                  <a:schemeClr val="tx1"/>
                </a:solidFill>
                <a:effectLst/>
                <a:latin typeface="+mn-lt"/>
                <a:ea typeface="+mn-ea"/>
                <a:cs typeface="+mn-cs"/>
              </a:rPr>
              <a:t>Bandwidth 88%   B/s    bytes/time it takes to transmit a 2,000,000 byte message from one node to another</a:t>
            </a:r>
            <a:r>
              <a:rPr lang="en-US" dirty="0" smtClean="0"/>
              <a:t/>
            </a:r>
            <a:br>
              <a:rPr lang="en-US" dirty="0" smtClean="0"/>
            </a:br>
            <a:r>
              <a:rPr lang="en-US" sz="1200" b="0" i="0" kern="1200" dirty="0" smtClean="0">
                <a:solidFill>
                  <a:schemeClr val="tx1"/>
                </a:solidFill>
                <a:effectLst/>
                <a:latin typeface="+mn-lt"/>
                <a:ea typeface="+mn-ea"/>
                <a:cs typeface="+mn-cs"/>
              </a:rPr>
              <a:t>Latency   97%   s      time required to send an 8-byte message from one node to another</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FLOPS : Floating Point Operations per Second</a:t>
            </a:r>
            <a:r>
              <a:rPr lang="en-US" dirty="0" smtClean="0"/>
              <a:t/>
            </a:r>
            <a:br>
              <a:rPr lang="en-US" dirty="0" smtClean="0"/>
            </a:br>
            <a:r>
              <a:rPr lang="en-US" sz="1200" b="0" i="0" kern="1200" dirty="0" smtClean="0">
                <a:solidFill>
                  <a:schemeClr val="tx1"/>
                </a:solidFill>
                <a:effectLst/>
                <a:latin typeface="+mn-lt"/>
                <a:ea typeface="+mn-ea"/>
                <a:cs typeface="+mn-cs"/>
              </a:rPr>
              <a:t>up/s  : updates per second  (random access; not a bandwidth measurement)</a:t>
            </a:r>
            <a:r>
              <a:rPr lang="en-US" dirty="0" smtClean="0"/>
              <a:t/>
            </a:r>
            <a:br>
              <a:rPr lang="en-US" dirty="0" smtClean="0"/>
            </a:br>
            <a:r>
              <a:rPr lang="en-US" sz="1200" b="0" i="0" kern="1200" dirty="0" smtClean="0">
                <a:solidFill>
                  <a:schemeClr val="tx1"/>
                </a:solidFill>
                <a:effectLst/>
                <a:latin typeface="+mn-lt"/>
                <a:ea typeface="+mn-ea"/>
                <a:cs typeface="+mn-cs"/>
              </a:rPr>
              <a:t>B/s   : Bytes per second  (contiguous transfers; bandwidth measurement)</a:t>
            </a:r>
            <a:r>
              <a:rPr lang="en-US" dirty="0" smtClean="0"/>
              <a:t/>
            </a:r>
            <a:br>
              <a:rPr lang="en-US" dirty="0" smtClean="0"/>
            </a:br>
            <a:r>
              <a:rPr lang="en-US" sz="1200" b="0" i="0" kern="1200" dirty="0" smtClean="0">
                <a:solidFill>
                  <a:schemeClr val="tx1"/>
                </a:solidFill>
                <a:effectLst/>
                <a:latin typeface="+mn-lt"/>
                <a:ea typeface="+mn-ea"/>
                <a:cs typeface="+mn-cs"/>
              </a:rPr>
              <a:t>s     : microseconds</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hlinkClick r:id="rId3"/>
              </a:rPr>
              <a:t>http://icl.cs.utk.edu/hpcc/faq/</a:t>
            </a: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E37048F-7A9E-B14B-A9E0-23CD4CAC44D7}" type="slidenum">
              <a:rPr lang="en-US" smtClean="0"/>
              <a:t>24</a:t>
            </a:fld>
            <a:endParaRPr lang="en-US"/>
          </a:p>
        </p:txBody>
      </p:sp>
    </p:spTree>
    <p:extLst>
      <p:ext uri="{BB962C8B-B14F-4D97-AF65-F5344CB8AC3E}">
        <p14:creationId xmlns:p14="http://schemas.microsoft.com/office/powerpoint/2010/main" val="618058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Note the multiple touch points for users, won’t dive deep into the architecture</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41529E7-056E-CF4F-B2B8-DCEE1FB5A823}" type="slidenum">
              <a:rPr lang="en-US" smtClean="0"/>
              <a:t>29</a:t>
            </a:fld>
            <a:endParaRPr lang="en-US"/>
          </a:p>
        </p:txBody>
      </p:sp>
    </p:spTree>
    <p:extLst>
      <p:ext uri="{BB962C8B-B14F-4D97-AF65-F5344CB8AC3E}">
        <p14:creationId xmlns:p14="http://schemas.microsoft.com/office/powerpoint/2010/main" val="1695908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Note the multiple touch points for users, won’t dive deep into the architecture</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41529E7-056E-CF4F-B2B8-DCEE1FB5A823}" type="slidenum">
              <a:rPr lang="en-US" smtClean="0"/>
              <a:t>30</a:t>
            </a:fld>
            <a:endParaRPr lang="en-US"/>
          </a:p>
        </p:txBody>
      </p:sp>
    </p:spTree>
    <p:extLst>
      <p:ext uri="{BB962C8B-B14F-4D97-AF65-F5344CB8AC3E}">
        <p14:creationId xmlns:p14="http://schemas.microsoft.com/office/powerpoint/2010/main" val="1115918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Note the multiple touch points for users, won’t dive deep into the architecture</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41529E7-056E-CF4F-B2B8-DCEE1FB5A823}" type="slidenum">
              <a:rPr lang="en-US" smtClean="0"/>
              <a:t>31</a:t>
            </a:fld>
            <a:endParaRPr lang="en-US"/>
          </a:p>
        </p:txBody>
      </p:sp>
    </p:spTree>
    <p:extLst>
      <p:ext uri="{BB962C8B-B14F-4D97-AF65-F5344CB8AC3E}">
        <p14:creationId xmlns:p14="http://schemas.microsoft.com/office/powerpoint/2010/main" val="511186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not a HPC system,</a:t>
            </a:r>
            <a:r>
              <a:rPr lang="en-US" baseline="0" dirty="0" smtClean="0"/>
              <a:t> brings design changes</a:t>
            </a:r>
          </a:p>
          <a:p>
            <a:endParaRPr lang="en-US" baseline="0" dirty="0" smtClean="0"/>
          </a:p>
          <a:p>
            <a:r>
              <a:rPr lang="en-US" baseline="0" dirty="0" smtClean="0"/>
              <a:t>How do you take maintenance on a system where the jobs never end?</a:t>
            </a:r>
            <a:endParaRPr lang="en-US" dirty="0"/>
          </a:p>
        </p:txBody>
      </p:sp>
      <p:sp>
        <p:nvSpPr>
          <p:cNvPr id="4" name="Slide Number Placeholder 3"/>
          <p:cNvSpPr>
            <a:spLocks noGrp="1"/>
          </p:cNvSpPr>
          <p:nvPr>
            <p:ph type="sldNum" sz="quarter" idx="10"/>
          </p:nvPr>
        </p:nvSpPr>
        <p:spPr/>
        <p:txBody>
          <a:bodyPr/>
          <a:lstStyle/>
          <a:p>
            <a:fld id="{9E37048F-7A9E-B14B-A9E0-23CD4CAC44D7}" type="slidenum">
              <a:rPr lang="en-US" smtClean="0"/>
              <a:t>32</a:t>
            </a:fld>
            <a:endParaRPr lang="en-US"/>
          </a:p>
        </p:txBody>
      </p:sp>
    </p:spTree>
    <p:extLst>
      <p:ext uri="{BB962C8B-B14F-4D97-AF65-F5344CB8AC3E}">
        <p14:creationId xmlns:p14="http://schemas.microsoft.com/office/powerpoint/2010/main" val="274719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Ceph</a:t>
            </a:r>
            <a:r>
              <a:rPr lang="en-US" baseline="0" dirty="0" smtClean="0"/>
              <a:t> is now de facto standard for backing </a:t>
            </a:r>
            <a:r>
              <a:rPr lang="en-US" baseline="0" dirty="0" err="1" smtClean="0"/>
              <a:t>openstack</a:t>
            </a:r>
            <a:r>
              <a:rPr lang="en-US" baseline="0" dirty="0" smtClean="0"/>
              <a:t> deployments</a:t>
            </a:r>
          </a:p>
          <a:p>
            <a:endParaRPr lang="en-US" baseline="0" dirty="0" smtClean="0"/>
          </a:p>
          <a:p>
            <a:r>
              <a:rPr lang="en-US" baseline="0" dirty="0" smtClean="0"/>
              <a:t>Boot and login time 8-12 seconds</a:t>
            </a:r>
            <a:endParaRPr lang="en-US" dirty="0"/>
          </a:p>
        </p:txBody>
      </p:sp>
      <p:sp>
        <p:nvSpPr>
          <p:cNvPr id="4" name="Slide Number Placeholder 3"/>
          <p:cNvSpPr>
            <a:spLocks noGrp="1"/>
          </p:cNvSpPr>
          <p:nvPr>
            <p:ph type="sldNum" sz="quarter" idx="10"/>
          </p:nvPr>
        </p:nvSpPr>
        <p:spPr/>
        <p:txBody>
          <a:bodyPr/>
          <a:lstStyle/>
          <a:p>
            <a:fld id="{6913FB34-094B-DE47-92C9-FEC91F3D178B}" type="slidenum">
              <a:rPr lang="en-US" smtClean="0"/>
              <a:t>35</a:t>
            </a:fld>
            <a:endParaRPr lang="en-US"/>
          </a:p>
        </p:txBody>
      </p:sp>
    </p:spTree>
    <p:extLst>
      <p:ext uri="{BB962C8B-B14F-4D97-AF65-F5344CB8AC3E}">
        <p14:creationId xmlns:p14="http://schemas.microsoft.com/office/powerpoint/2010/main" val="1226081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13FB34-094B-DE47-92C9-FEC91F3D178B}" type="slidenum">
              <a:rPr lang="en-US" smtClean="0"/>
              <a:t>4</a:t>
            </a:fld>
            <a:endParaRPr lang="en-US" dirty="0"/>
          </a:p>
        </p:txBody>
      </p:sp>
    </p:spTree>
    <p:extLst>
      <p:ext uri="{BB962C8B-B14F-4D97-AF65-F5344CB8AC3E}">
        <p14:creationId xmlns:p14="http://schemas.microsoft.com/office/powerpoint/2010/main" val="1477791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This slide needs a title</a:t>
            </a:r>
            <a:endParaRPr lang="en-US" sz="2400" dirty="0"/>
          </a:p>
        </p:txBody>
      </p:sp>
      <p:sp>
        <p:nvSpPr>
          <p:cNvPr id="4" name="Slide Number Placeholder 3"/>
          <p:cNvSpPr>
            <a:spLocks noGrp="1"/>
          </p:cNvSpPr>
          <p:nvPr>
            <p:ph type="sldNum" sz="quarter" idx="10"/>
          </p:nvPr>
        </p:nvSpPr>
        <p:spPr/>
        <p:txBody>
          <a:bodyPr/>
          <a:lstStyle/>
          <a:p>
            <a:fld id="{9E37048F-7A9E-B14B-A9E0-23CD4CAC44D7}" type="slidenum">
              <a:rPr lang="en-US" smtClean="0"/>
              <a:t>36</a:t>
            </a:fld>
            <a:endParaRPr lang="en-US"/>
          </a:p>
        </p:txBody>
      </p:sp>
    </p:spTree>
    <p:extLst>
      <p:ext uri="{BB962C8B-B14F-4D97-AF65-F5344CB8AC3E}">
        <p14:creationId xmlns:p14="http://schemas.microsoft.com/office/powerpoint/2010/main" val="923616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Link Aggregation Group</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LAG</a:t>
            </a:r>
            <a:r>
              <a:rPr lang="en-US" sz="1200" b="0" i="0" kern="1200" dirty="0" smtClean="0">
                <a:solidFill>
                  <a:schemeClr val="tx1"/>
                </a:solidFill>
                <a:effectLst/>
                <a:latin typeface="+mn-lt"/>
                <a:ea typeface="+mn-ea"/>
                <a:cs typeface="+mn-cs"/>
              </a:rPr>
              <a:t>) combines a number of physical ports together to make a single high-bandwidth data path, so as to implement the traffic load sharing among the member ports in the group and to enhance the connection reliability.</a:t>
            </a:r>
            <a:endParaRPr lang="en-US" dirty="0"/>
          </a:p>
        </p:txBody>
      </p:sp>
      <p:sp>
        <p:nvSpPr>
          <p:cNvPr id="4" name="Slide Number Placeholder 3"/>
          <p:cNvSpPr>
            <a:spLocks noGrp="1"/>
          </p:cNvSpPr>
          <p:nvPr>
            <p:ph type="sldNum" sz="quarter" idx="10"/>
          </p:nvPr>
        </p:nvSpPr>
        <p:spPr/>
        <p:txBody>
          <a:bodyPr/>
          <a:lstStyle/>
          <a:p>
            <a:fld id="{9E37048F-7A9E-B14B-A9E0-23CD4CAC44D7}" type="slidenum">
              <a:rPr lang="en-US" smtClean="0"/>
              <a:t>42</a:t>
            </a:fld>
            <a:endParaRPr lang="en-US"/>
          </a:p>
        </p:txBody>
      </p:sp>
    </p:spTree>
    <p:extLst>
      <p:ext uri="{BB962C8B-B14F-4D97-AF65-F5344CB8AC3E}">
        <p14:creationId xmlns:p14="http://schemas.microsoft.com/office/powerpoint/2010/main" val="349400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37048F-7A9E-B14B-A9E0-23CD4CAC44D7}" type="slidenum">
              <a:rPr lang="en-US" smtClean="0"/>
              <a:t>46</a:t>
            </a:fld>
            <a:endParaRPr lang="en-US"/>
          </a:p>
        </p:txBody>
      </p:sp>
    </p:spTree>
    <p:extLst>
      <p:ext uri="{BB962C8B-B14F-4D97-AF65-F5344CB8AC3E}">
        <p14:creationId xmlns:p14="http://schemas.microsoft.com/office/powerpoint/2010/main" val="949233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rPr>
              <a:t>https://</a:t>
            </a:r>
            <a:r>
              <a:rPr lang="en-US" sz="1200" b="0" i="0" kern="1200" err="1" smtClean="0">
                <a:solidFill>
                  <a:schemeClr val="tx1"/>
                </a:solidFill>
                <a:effectLst/>
                <a:latin typeface="+mn-lt"/>
                <a:ea typeface="+mn-ea"/>
                <a:cs typeface="+mn-cs"/>
              </a:rPr>
              <a:t>kb.iu.edu</a:t>
            </a:r>
            <a:r>
              <a:rPr lang="en-US" sz="1200" b="0" i="0" kern="1200" smtClean="0">
                <a:solidFill>
                  <a:schemeClr val="tx1"/>
                </a:solidFill>
                <a:effectLst/>
                <a:latin typeface="+mn-lt"/>
                <a:ea typeface="+mn-ea"/>
                <a:cs typeface="+mn-cs"/>
              </a:rPr>
              <a:t>/d/</a:t>
            </a:r>
            <a:r>
              <a:rPr lang="en-US" sz="1200" b="0" i="0" kern="1200" err="1" smtClean="0">
                <a:solidFill>
                  <a:schemeClr val="tx1"/>
                </a:solidFill>
                <a:effectLst/>
                <a:latin typeface="+mn-lt"/>
                <a:ea typeface="+mn-ea"/>
                <a:cs typeface="+mn-cs"/>
              </a:rPr>
              <a:t>ayep</a:t>
            </a:r>
            <a:endParaRPr lang="en-US" sz="1200" b="0" i="0" kern="1200" smtClean="0">
              <a:solidFill>
                <a:schemeClr val="tx1"/>
              </a:solidFill>
              <a:effectLst/>
              <a:latin typeface="+mn-lt"/>
              <a:ea typeface="+mn-ea"/>
              <a:cs typeface="+mn-cs"/>
            </a:endParaRPr>
          </a:p>
          <a:p>
            <a:endParaRPr lang="en-US" sz="1200" b="0" i="0" kern="1200" smtClean="0">
              <a:solidFill>
                <a:schemeClr val="tx1"/>
              </a:solidFill>
              <a:effectLst/>
              <a:latin typeface="+mn-lt"/>
              <a:ea typeface="+mn-ea"/>
              <a:cs typeface="+mn-cs"/>
            </a:endParaRPr>
          </a:p>
          <a:p>
            <a:r>
              <a:rPr lang="en-US" sz="1200" b="0" i="0" kern="1200" smtClean="0">
                <a:solidFill>
                  <a:schemeClr val="tx1"/>
                </a:solidFill>
                <a:effectLst/>
                <a:latin typeface="+mn-lt"/>
                <a:ea typeface="+mn-ea"/>
                <a:cs typeface="+mn-cs"/>
              </a:rPr>
              <a:t>The primary goal of the XD program is to enable major advances in science and engineering research, in the integration of research and education, and in broadening participation in science and engineering by under-represented groups, by providing researchers and educators with usable access to extreme-scale digital resources beyond those typically available on a typical campus, together with the interfaces, consulting support, and training necessary to facilitate their use.</a:t>
            </a:r>
            <a:endParaRPr lang="en-US"/>
          </a:p>
        </p:txBody>
      </p:sp>
      <p:sp>
        <p:nvSpPr>
          <p:cNvPr id="4" name="Slide Number Placeholder 3"/>
          <p:cNvSpPr>
            <a:spLocks noGrp="1"/>
          </p:cNvSpPr>
          <p:nvPr>
            <p:ph type="sldNum" sz="quarter" idx="10"/>
          </p:nvPr>
        </p:nvSpPr>
        <p:spPr/>
        <p:txBody>
          <a:bodyPr/>
          <a:lstStyle/>
          <a:p>
            <a:fld id="{6913FB34-094B-DE47-92C9-FEC91F3D178B}" type="slidenum">
              <a:rPr lang="en-US" smtClean="0"/>
              <a:t>6</a:t>
            </a:fld>
            <a:endParaRPr lang="en-US"/>
          </a:p>
        </p:txBody>
      </p:sp>
    </p:spTree>
    <p:extLst>
      <p:ext uri="{BB962C8B-B14F-4D97-AF65-F5344CB8AC3E}">
        <p14:creationId xmlns:p14="http://schemas.microsoft.com/office/powerpoint/2010/main" val="989179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rPr>
              <a:t>https://</a:t>
            </a:r>
            <a:r>
              <a:rPr lang="en-US" sz="1200" b="0" i="0" kern="1200" err="1" smtClean="0">
                <a:solidFill>
                  <a:schemeClr val="tx1"/>
                </a:solidFill>
                <a:effectLst/>
                <a:latin typeface="+mn-lt"/>
                <a:ea typeface="+mn-ea"/>
                <a:cs typeface="+mn-cs"/>
              </a:rPr>
              <a:t>kb.iu.edu</a:t>
            </a:r>
            <a:r>
              <a:rPr lang="en-US" sz="1200" b="0" i="0" kern="1200" smtClean="0">
                <a:solidFill>
                  <a:schemeClr val="tx1"/>
                </a:solidFill>
                <a:effectLst/>
                <a:latin typeface="+mn-lt"/>
                <a:ea typeface="+mn-ea"/>
                <a:cs typeface="+mn-cs"/>
              </a:rPr>
              <a:t>/d/</a:t>
            </a:r>
            <a:r>
              <a:rPr lang="en-US" sz="1200" b="0" i="0" kern="1200" err="1" smtClean="0">
                <a:solidFill>
                  <a:schemeClr val="tx1"/>
                </a:solidFill>
                <a:effectLst/>
                <a:latin typeface="+mn-lt"/>
                <a:ea typeface="+mn-ea"/>
                <a:cs typeface="+mn-cs"/>
              </a:rPr>
              <a:t>ayep</a:t>
            </a:r>
            <a:endParaRPr lang="en-US" sz="1200" b="0" i="0" kern="1200" smtClean="0">
              <a:solidFill>
                <a:schemeClr val="tx1"/>
              </a:solidFill>
              <a:effectLst/>
              <a:latin typeface="+mn-lt"/>
              <a:ea typeface="+mn-ea"/>
              <a:cs typeface="+mn-cs"/>
            </a:endParaRPr>
          </a:p>
          <a:p>
            <a:endParaRPr lang="en-US" sz="1200" b="0" i="0" kern="1200" smtClean="0">
              <a:solidFill>
                <a:schemeClr val="tx1"/>
              </a:solidFill>
              <a:effectLst/>
              <a:latin typeface="+mn-lt"/>
              <a:ea typeface="+mn-ea"/>
              <a:cs typeface="+mn-cs"/>
            </a:endParaRPr>
          </a:p>
          <a:p>
            <a:r>
              <a:rPr lang="en-US" sz="1200" b="0" i="0" kern="1200" smtClean="0">
                <a:solidFill>
                  <a:schemeClr val="tx1"/>
                </a:solidFill>
                <a:effectLst/>
                <a:latin typeface="+mn-lt"/>
                <a:ea typeface="+mn-ea"/>
                <a:cs typeface="+mn-cs"/>
              </a:rPr>
              <a:t>The primary goal of the XD program is to enable major advances in science and engineering research, in the integration of research and education, and in broadening participation in science and engineering by under-represented groups, by providing researchers and educators with usable access to extreme-scale digital resources beyond those typically available on a typical campus, together with the interfaces, consulting support, and training necessary to facilitate their use.</a:t>
            </a:r>
            <a:endParaRPr lang="en-US"/>
          </a:p>
        </p:txBody>
      </p:sp>
      <p:sp>
        <p:nvSpPr>
          <p:cNvPr id="4" name="Slide Number Placeholder 3"/>
          <p:cNvSpPr>
            <a:spLocks noGrp="1"/>
          </p:cNvSpPr>
          <p:nvPr>
            <p:ph type="sldNum" sz="quarter" idx="10"/>
          </p:nvPr>
        </p:nvSpPr>
        <p:spPr/>
        <p:txBody>
          <a:bodyPr/>
          <a:lstStyle/>
          <a:p>
            <a:fld id="{6913FB34-094B-DE47-92C9-FEC91F3D178B}" type="slidenum">
              <a:rPr lang="en-US" smtClean="0"/>
              <a:t>7</a:t>
            </a:fld>
            <a:endParaRPr lang="en-US"/>
          </a:p>
        </p:txBody>
      </p:sp>
    </p:spTree>
    <p:extLst>
      <p:ext uri="{BB962C8B-B14F-4D97-AF65-F5344CB8AC3E}">
        <p14:creationId xmlns:p14="http://schemas.microsoft.com/office/powerpoint/2010/main" val="724771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kb.iu.edu</a:t>
            </a:r>
            <a:r>
              <a:rPr lang="en-US" sz="1200" b="0" i="0" kern="1200" dirty="0" smtClean="0">
                <a:solidFill>
                  <a:schemeClr val="tx1"/>
                </a:solidFill>
                <a:effectLst/>
                <a:latin typeface="+mn-lt"/>
                <a:ea typeface="+mn-ea"/>
                <a:cs typeface="+mn-cs"/>
              </a:rPr>
              <a:t>/d/</a:t>
            </a:r>
            <a:r>
              <a:rPr lang="en-US" sz="1200" b="0" i="0" kern="1200" dirty="0" err="1" smtClean="0">
                <a:solidFill>
                  <a:schemeClr val="tx1"/>
                </a:solidFill>
                <a:effectLst/>
                <a:latin typeface="+mn-lt"/>
                <a:ea typeface="+mn-ea"/>
                <a:cs typeface="+mn-cs"/>
              </a:rPr>
              <a:t>ayep</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primary goal of the XD program is to enable major advances in science and engineering research, in the integration of research and education, and in broadening participation in science and engineering by under-represented groups, by providing researchers and educators with usable access to extreme-scale digital resources beyond those typically available on a typical campus, together with the interfaces, consulting support, and training necessary to facilitate their use.</a:t>
            </a:r>
            <a:endParaRPr lang="en-US" dirty="0"/>
          </a:p>
        </p:txBody>
      </p:sp>
      <p:sp>
        <p:nvSpPr>
          <p:cNvPr id="4" name="Slide Number Placeholder 3"/>
          <p:cNvSpPr>
            <a:spLocks noGrp="1"/>
          </p:cNvSpPr>
          <p:nvPr>
            <p:ph type="sldNum" sz="quarter" idx="10"/>
          </p:nvPr>
        </p:nvSpPr>
        <p:spPr/>
        <p:txBody>
          <a:bodyPr/>
          <a:lstStyle/>
          <a:p>
            <a:fld id="{6913FB34-094B-DE47-92C9-FEC91F3D178B}" type="slidenum">
              <a:rPr lang="en-US" smtClean="0"/>
              <a:t>8</a:t>
            </a:fld>
            <a:endParaRPr lang="en-US"/>
          </a:p>
        </p:txBody>
      </p:sp>
    </p:spTree>
    <p:extLst>
      <p:ext uri="{BB962C8B-B14F-4D97-AF65-F5344CB8AC3E}">
        <p14:creationId xmlns:p14="http://schemas.microsoft.com/office/powerpoint/2010/main" val="2127942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13FB34-094B-DE47-92C9-FEC91F3D178B}" type="slidenum">
              <a:rPr lang="en-US" smtClean="0"/>
              <a:t>9</a:t>
            </a:fld>
            <a:endParaRPr lang="en-US"/>
          </a:p>
        </p:txBody>
      </p:sp>
    </p:spTree>
    <p:extLst>
      <p:ext uri="{BB962C8B-B14F-4D97-AF65-F5344CB8AC3E}">
        <p14:creationId xmlns:p14="http://schemas.microsoft.com/office/powerpoint/2010/main" val="1725735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does not simply install </a:t>
            </a:r>
            <a:r>
              <a:rPr lang="en-US" dirty="0" err="1" smtClean="0"/>
              <a:t>openstack</a:t>
            </a:r>
            <a:r>
              <a:rPr lang="en-US" dirty="0" smtClean="0"/>
              <a:t> </a:t>
            </a:r>
          </a:p>
          <a:p>
            <a:endParaRPr lang="en-US" dirty="0" smtClean="0"/>
          </a:p>
          <a:p>
            <a:r>
              <a:rPr lang="en-US" dirty="0" smtClean="0"/>
              <a:t>Programmable cyberinfrastructure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9E37048F-7A9E-B14B-A9E0-23CD4CAC44D7}" type="slidenum">
              <a:rPr lang="en-US" smtClean="0"/>
              <a:t>12</a:t>
            </a:fld>
            <a:endParaRPr lang="en-US"/>
          </a:p>
        </p:txBody>
      </p:sp>
    </p:spTree>
    <p:extLst>
      <p:ext uri="{BB962C8B-B14F-4D97-AF65-F5344CB8AC3E}">
        <p14:creationId xmlns:p14="http://schemas.microsoft.com/office/powerpoint/2010/main" val="1606148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Openstack</a:t>
            </a:r>
            <a:r>
              <a:rPr lang="en-US" baseline="0" dirty="0" smtClean="0"/>
              <a:t> is actually a collection of 56 projects and a community</a:t>
            </a:r>
            <a:endParaRPr lang="en-US" dirty="0"/>
          </a:p>
        </p:txBody>
      </p:sp>
      <p:sp>
        <p:nvSpPr>
          <p:cNvPr id="4" name="Slide Number Placeholder 3"/>
          <p:cNvSpPr>
            <a:spLocks noGrp="1"/>
          </p:cNvSpPr>
          <p:nvPr>
            <p:ph type="sldNum" sz="quarter" idx="10"/>
          </p:nvPr>
        </p:nvSpPr>
        <p:spPr/>
        <p:txBody>
          <a:bodyPr/>
          <a:lstStyle/>
          <a:p>
            <a:fld id="{9E37048F-7A9E-B14B-A9E0-23CD4CAC44D7}" type="slidenum">
              <a:rPr lang="en-US" smtClean="0"/>
              <a:t>13</a:t>
            </a:fld>
            <a:endParaRPr lang="en-US"/>
          </a:p>
        </p:txBody>
      </p:sp>
    </p:spTree>
    <p:extLst>
      <p:ext uri="{BB962C8B-B14F-4D97-AF65-F5344CB8AC3E}">
        <p14:creationId xmlns:p14="http://schemas.microsoft.com/office/powerpoint/2010/main" val="29349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www.openstack.org</a:t>
            </a:r>
            <a:r>
              <a:rPr lang="en-US" dirty="0" smtClean="0"/>
              <a:t>/software/project-navigator/</a:t>
            </a:r>
          </a:p>
          <a:p>
            <a:endParaRPr lang="en-US" dirty="0" smtClean="0"/>
          </a:p>
          <a:p>
            <a:r>
              <a:rPr lang="en-US" sz="1200" b="1" i="0" kern="1200" dirty="0" smtClean="0">
                <a:solidFill>
                  <a:schemeClr val="tx1"/>
                </a:solidFill>
                <a:effectLst/>
                <a:latin typeface="+mn-lt"/>
                <a:ea typeface="+mn-ea"/>
                <a:cs typeface="+mn-cs"/>
              </a:rPr>
              <a:t>Adoption</a:t>
            </a:r>
            <a:r>
              <a:rPr lang="en-US" sz="1200" b="0" i="0" kern="1200" dirty="0" smtClean="0">
                <a:solidFill>
                  <a:schemeClr val="tx1"/>
                </a:solidFill>
                <a:effectLst/>
                <a:latin typeface="+mn-lt"/>
                <a:ea typeface="+mn-ea"/>
                <a:cs typeface="+mn-cs"/>
              </a:rPr>
              <a:t> is the percentage of production deployments running the project based on the latest biannual user survey results.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Maturity</a:t>
            </a:r>
            <a:r>
              <a:rPr lang="en-US" sz="1200" b="0" i="0" kern="1200" dirty="0" smtClean="0">
                <a:solidFill>
                  <a:schemeClr val="tx1"/>
                </a:solidFill>
                <a:effectLst/>
                <a:latin typeface="+mn-lt"/>
                <a:ea typeface="+mn-ea"/>
                <a:cs typeface="+mn-cs"/>
              </a:rPr>
              <a:t> comes from looking at 8 distinct tags that indicate stability and sustainability. The current criteria includes whether or not the project has an install guide, whether it is supported by 7 or more SDKs, if the adoption percentage is greater than 75%, whether or not the team has achieved corporate diversity and whether or not there are stable branches.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Age</a:t>
            </a:r>
            <a:r>
              <a:rPr lang="en-US" sz="1200" b="0" i="0" kern="1200" dirty="0" smtClean="0">
                <a:solidFill>
                  <a:schemeClr val="tx1"/>
                </a:solidFill>
                <a:effectLst/>
                <a:latin typeface="+mn-lt"/>
                <a:ea typeface="+mn-ea"/>
                <a:cs typeface="+mn-cs"/>
              </a:rPr>
              <a:t> is the number of years the project has been in development.</a:t>
            </a:r>
          </a:p>
        </p:txBody>
      </p:sp>
      <p:sp>
        <p:nvSpPr>
          <p:cNvPr id="4" name="Slide Number Placeholder 3"/>
          <p:cNvSpPr>
            <a:spLocks noGrp="1"/>
          </p:cNvSpPr>
          <p:nvPr>
            <p:ph type="sldNum" sz="quarter" idx="10"/>
          </p:nvPr>
        </p:nvSpPr>
        <p:spPr/>
        <p:txBody>
          <a:bodyPr/>
          <a:lstStyle/>
          <a:p>
            <a:fld id="{6913FB34-094B-DE47-92C9-FEC91F3D178B}" type="slidenum">
              <a:rPr lang="en-US" smtClean="0"/>
              <a:t>14</a:t>
            </a:fld>
            <a:endParaRPr lang="en-US"/>
          </a:p>
        </p:txBody>
      </p:sp>
    </p:spTree>
    <p:extLst>
      <p:ext uri="{BB962C8B-B14F-4D97-AF65-F5344CB8AC3E}">
        <p14:creationId xmlns:p14="http://schemas.microsoft.com/office/powerpoint/2010/main" val="1498718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44763" y="1596571"/>
            <a:ext cx="5249330" cy="1729620"/>
          </a:xfrm>
        </p:spPr>
        <p:txBody>
          <a:bodyPr>
            <a:normAutofit/>
          </a:bodyPr>
          <a:lstStyle>
            <a:lvl1pPr algn="l">
              <a:defRPr sz="4000"/>
            </a:lvl1pPr>
          </a:lstStyle>
          <a:p>
            <a:r>
              <a:rPr lang="en-US" smtClean="0"/>
              <a:t>Click to edit Master title style</a:t>
            </a:r>
            <a:endParaRPr lang="en-US" dirty="0"/>
          </a:p>
        </p:txBody>
      </p:sp>
    </p:spTree>
    <p:extLst>
      <p:ext uri="{BB962C8B-B14F-4D97-AF65-F5344CB8AC3E}">
        <p14:creationId xmlns:p14="http://schemas.microsoft.com/office/powerpoint/2010/main" val="3799954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3" name="Title 1"/>
          <p:cNvSpPr>
            <a:spLocks noGrp="1"/>
          </p:cNvSpPr>
          <p:nvPr>
            <p:ph type="title"/>
          </p:nvPr>
        </p:nvSpPr>
        <p:spPr>
          <a:xfrm>
            <a:off x="457200" y="205979"/>
            <a:ext cx="8229600" cy="857250"/>
          </a:xfrm>
        </p:spPr>
        <p:txBody>
          <a:bodyPr>
            <a:normAutofit/>
          </a:bodyPr>
          <a:lstStyle>
            <a:lvl1pPr algn="l">
              <a:defRPr sz="2800">
                <a:solidFill>
                  <a:srgbClr val="444444"/>
                </a:solidFill>
              </a:defRPr>
            </a:lvl1pPr>
          </a:lstStyle>
          <a:p>
            <a:r>
              <a:rPr lang="en-US" smtClean="0"/>
              <a:t>Click to edit Master title style</a:t>
            </a:r>
            <a:endParaRPr lang="en-US" dirty="0"/>
          </a:p>
        </p:txBody>
      </p:sp>
      <p:sp>
        <p:nvSpPr>
          <p:cNvPr id="4" name="Content Placeholder 2"/>
          <p:cNvSpPr>
            <a:spLocks noGrp="1"/>
          </p:cNvSpPr>
          <p:nvPr>
            <p:ph idx="1"/>
          </p:nvPr>
        </p:nvSpPr>
        <p:spPr>
          <a:xfrm>
            <a:off x="457200" y="1200151"/>
            <a:ext cx="8229600" cy="3086100"/>
          </a:xfrm>
        </p:spPr>
        <p:txBody>
          <a:bodyPr>
            <a:normAutofit/>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ubtitle 2"/>
          <p:cNvSpPr txBox="1">
            <a:spLocks/>
          </p:cNvSpPr>
          <p:nvPr userDrawn="1"/>
        </p:nvSpPr>
        <p:spPr>
          <a:xfrm>
            <a:off x="3195418" y="4366000"/>
            <a:ext cx="2594064" cy="5334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rgbClr val="444444"/>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rgbClr val="444444"/>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rgbClr val="444444"/>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rgbClr val="444444"/>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rgbClr val="444444"/>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800" smtClean="0">
                <a:latin typeface="Helvetica Neue"/>
                <a:cs typeface="Helvetica Neue"/>
              </a:rPr>
              <a:t>funded by the National Science Foundation</a:t>
            </a:r>
          </a:p>
          <a:p>
            <a:pPr marL="0" indent="0" algn="r">
              <a:buNone/>
            </a:pPr>
            <a:r>
              <a:rPr lang="en-US" sz="800" smtClean="0">
                <a:latin typeface="Helvetica Neue"/>
                <a:cs typeface="Helvetica Neue"/>
              </a:rPr>
              <a:t>Award #ACI-1445604</a:t>
            </a:r>
            <a:endParaRPr lang="en-US" sz="800">
              <a:latin typeface="Helvetica Neue"/>
              <a:cs typeface="Helvetica Neue"/>
            </a:endParaRPr>
          </a:p>
        </p:txBody>
      </p:sp>
      <p:pic>
        <p:nvPicPr>
          <p:cNvPr id="8" name="Picture 7"/>
          <p:cNvPicPr>
            <a:picLocks noChangeAspect="1"/>
          </p:cNvPicPr>
          <p:nvPr userDrawn="1"/>
        </p:nvPicPr>
        <p:blipFill>
          <a:blip r:embed="rId2"/>
          <a:stretch>
            <a:fillRect/>
          </a:stretch>
        </p:blipFill>
        <p:spPr>
          <a:xfrm>
            <a:off x="3301212" y="4392876"/>
            <a:ext cx="381000" cy="381000"/>
          </a:xfrm>
          <a:prstGeom prst="rect">
            <a:avLst/>
          </a:prstGeom>
        </p:spPr>
      </p:pic>
      <p:pic>
        <p:nvPicPr>
          <p:cNvPr id="9" name="Picture 8" descr="jetstreamLogo_FINAL1.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0" y="4393007"/>
            <a:ext cx="1760933" cy="588642"/>
          </a:xfrm>
          <a:prstGeom prst="rect">
            <a:avLst/>
          </a:prstGeom>
        </p:spPr>
      </p:pic>
      <p:sp>
        <p:nvSpPr>
          <p:cNvPr id="10" name="TextBox 9"/>
          <p:cNvSpPr txBox="1"/>
          <p:nvPr userDrawn="1"/>
        </p:nvSpPr>
        <p:spPr>
          <a:xfrm>
            <a:off x="901256" y="4737813"/>
            <a:ext cx="1374607" cy="215444"/>
          </a:xfrm>
          <a:prstGeom prst="rect">
            <a:avLst/>
          </a:prstGeom>
          <a:noFill/>
        </p:spPr>
        <p:txBody>
          <a:bodyPr wrap="square" rtlCol="0">
            <a:spAutoFit/>
          </a:bodyPr>
          <a:lstStyle/>
          <a:p>
            <a:r>
              <a:rPr lang="en-US" sz="800" kern="1200" smtClean="0">
                <a:solidFill>
                  <a:schemeClr val="tx1"/>
                </a:solidFill>
                <a:latin typeface="Helvetica"/>
                <a:ea typeface="+mn-ea"/>
                <a:cs typeface="Helvetica"/>
              </a:rPr>
              <a:t>http://</a:t>
            </a:r>
            <a:r>
              <a:rPr lang="en-US" sz="800" kern="1200" err="1" smtClean="0">
                <a:solidFill>
                  <a:schemeClr val="tx1"/>
                </a:solidFill>
                <a:latin typeface="Helvetica"/>
                <a:ea typeface="+mn-ea"/>
                <a:cs typeface="Helvetica"/>
              </a:rPr>
              <a:t>jetstream-cloud.org</a:t>
            </a:r>
            <a:r>
              <a:rPr lang="en-US" sz="800" kern="1200" smtClean="0">
                <a:solidFill>
                  <a:schemeClr val="tx1"/>
                </a:solidFill>
                <a:latin typeface="Helvetica"/>
                <a:ea typeface="+mn-ea"/>
                <a:cs typeface="Helvetica"/>
              </a:rPr>
              <a:t>/</a:t>
            </a:r>
            <a:endParaRPr lang="en-US" sz="800">
              <a:solidFill>
                <a:schemeClr val="tx1"/>
              </a:solidFill>
              <a:latin typeface="Helvetica"/>
              <a:cs typeface="Helvetica"/>
            </a:endParaRPr>
          </a:p>
        </p:txBody>
      </p:sp>
      <p:pic>
        <p:nvPicPr>
          <p:cNvPr id="2" name="Picture 1" descr="iu-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40562" y="4366000"/>
            <a:ext cx="438665" cy="533400"/>
          </a:xfrm>
          <a:prstGeom prst="rect">
            <a:avLst/>
          </a:prstGeom>
        </p:spPr>
      </p:pic>
    </p:spTree>
    <p:extLst>
      <p:ext uri="{BB962C8B-B14F-4D97-AF65-F5344CB8AC3E}">
        <p14:creationId xmlns:p14="http://schemas.microsoft.com/office/powerpoint/2010/main" val="838392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57200" y="205979"/>
            <a:ext cx="8229600" cy="857250"/>
          </a:xfrm>
        </p:spPr>
        <p:txBody>
          <a:bodyPr>
            <a:normAutofit/>
          </a:bodyPr>
          <a:lstStyle>
            <a:lvl1pPr>
              <a:defRPr sz="2800"/>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6826" y="4407889"/>
            <a:ext cx="409974" cy="498514"/>
          </a:xfrm>
          <a:prstGeom prst="rect">
            <a:avLst/>
          </a:prstGeom>
        </p:spPr>
      </p:pic>
      <p:sp>
        <p:nvSpPr>
          <p:cNvPr id="8" name="Rectangle 7"/>
          <p:cNvSpPr/>
          <p:nvPr userDrawn="1"/>
        </p:nvSpPr>
        <p:spPr>
          <a:xfrm>
            <a:off x="0" y="1063229"/>
            <a:ext cx="6858000" cy="57236"/>
          </a:xfrm>
          <a:prstGeom prst="rect">
            <a:avLst/>
          </a:prstGeom>
          <a:solidFill>
            <a:srgbClr val="DD00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2"/>
          <p:cNvSpPr>
            <a:spLocks noGrp="1"/>
          </p:cNvSpPr>
          <p:nvPr>
            <p:ph idx="1"/>
          </p:nvPr>
        </p:nvSpPr>
        <p:spPr>
          <a:xfrm>
            <a:off x="457200" y="1200151"/>
            <a:ext cx="8229600" cy="3086100"/>
          </a:xfrm>
        </p:spPr>
        <p:txBody>
          <a:bodyPr>
            <a:normAutofit/>
          </a:bodyPr>
          <a:lstStyle>
            <a:lvl1pPr marL="0" indent="0">
              <a:buNone/>
              <a:defRPr sz="2000"/>
            </a:lvl1pPr>
            <a:lvl2pPr>
              <a:defRPr sz="1800"/>
            </a:lvl2pPr>
            <a:lvl3pPr>
              <a:defRPr sz="1600"/>
            </a:lvl3pPr>
            <a:lvl4pPr>
              <a:defRPr sz="1400"/>
            </a:lvl4pPr>
            <a:lvl5pPr>
              <a:defRPr sz="1400"/>
            </a:lvl5pPr>
          </a:lstStyle>
          <a:p>
            <a:pPr lvl="0"/>
            <a:r>
              <a:rPr lang="en-US" smtClean="0"/>
              <a:t>Click to edit Master text styles</a:t>
            </a:r>
          </a:p>
        </p:txBody>
      </p:sp>
    </p:spTree>
    <p:extLst>
      <p:ext uri="{BB962C8B-B14F-4D97-AF65-F5344CB8AC3E}">
        <p14:creationId xmlns:p14="http://schemas.microsoft.com/office/powerpoint/2010/main" val="2328202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5225" y="4286251"/>
            <a:ext cx="425860" cy="517830"/>
          </a:xfrm>
          <a:prstGeom prst="rect">
            <a:avLst/>
          </a:prstGeom>
        </p:spPr>
      </p:pic>
    </p:spTree>
    <p:extLst>
      <p:ext uri="{BB962C8B-B14F-4D97-AF65-F5344CB8AC3E}">
        <p14:creationId xmlns:p14="http://schemas.microsoft.com/office/powerpoint/2010/main" val="1843646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34084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6781513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0861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455035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62" r:id="rId5"/>
    <p:sldLayoutId id="2147483663" r:id="rId6"/>
  </p:sldLayoutIdLst>
  <p:txStyles>
    <p:titleStyle>
      <a:lvl1pPr algn="l" defTabSz="457200" rtl="0" eaLnBrk="1" latinLnBrk="0" hangingPunct="1">
        <a:spcBef>
          <a:spcPct val="0"/>
        </a:spcBef>
        <a:buNone/>
        <a:defRPr sz="2800" kern="1200">
          <a:solidFill>
            <a:srgbClr val="444444"/>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3200" kern="1200">
          <a:solidFill>
            <a:srgbClr val="444444"/>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rgbClr val="444444"/>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rgbClr val="444444"/>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rgbClr val="444444"/>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rgbClr val="444444"/>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 Id="rId3"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3.xml.rels><?xml version="1.0" encoding="UTF-8" standalone="yes"?>
<Relationships xmlns="http://schemas.openxmlformats.org/package/2006/relationships"><Relationship Id="rId3" Type="http://schemas.openxmlformats.org/officeDocument/2006/relationships/hyperlink" Target="https://portal.xsede.org/allocations-overview" TargetMode="External"/><Relationship Id="rId4" Type="http://schemas.openxmlformats.org/officeDocument/2006/relationships/hyperlink" Target="https://portal.xsede.org/successful-requests" TargetMode="External"/><Relationship Id="rId1" Type="http://schemas.openxmlformats.org/officeDocument/2006/relationships/slideLayout" Target="../slideLayouts/slideLayout2.xml"/><Relationship Id="rId2" Type="http://schemas.openxmlformats.org/officeDocument/2006/relationships/hyperlink" Target="https://portal.xsede.org/"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portal.xsede.org/" TargetMode="External"/><Relationship Id="rId4" Type="http://schemas.openxmlformats.org/officeDocument/2006/relationships/hyperlink" Target="http://jetstream-cloud.org/" TargetMode="External"/><Relationship Id="rId5" Type="http://schemas.openxmlformats.org/officeDocument/2006/relationships/hyperlink" Target="https://wiki.jetstream-cloud.org/" TargetMode="External"/><Relationship Id="rId1" Type="http://schemas.openxmlformats.org/officeDocument/2006/relationships/slideLayout" Target="../slideLayouts/slideLayout2.xml"/><Relationship Id="rId2" Type="http://schemas.openxmlformats.org/officeDocument/2006/relationships/hyperlink" Target="https://use.jetstream-cloud.org/"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jetstream-cloud/Jetstream-Salt-States" TargetMode="External"/><Relationship Id="rId4" Type="http://schemas.openxmlformats.org/officeDocument/2006/relationships/hyperlink" Target="mailto:help@jetstream-cloud.org" TargetMode="External"/><Relationship Id="rId1" Type="http://schemas.openxmlformats.org/officeDocument/2006/relationships/slideLayout" Target="../slideLayouts/slideLayout2.xml"/><Relationship Id="rId2" Type="http://schemas.openxmlformats.org/officeDocument/2006/relationships/hyperlink" Target="https://scholarworks.iu.edu/dspace/bitstream/handle/2022/20286/Jetstream-XSEDE_2015_Jun_22-2130-Preprint.pdf?sequence=1&amp;isAllowed=y" TargetMode="External"/></Relationships>
</file>

<file path=ppt/slides/_rels/slide46.xml.rels><?xml version="1.0" encoding="UTF-8" standalone="yes"?>
<Relationships xmlns="http://schemas.openxmlformats.org/package/2006/relationships"><Relationship Id="rId11" Type="http://schemas.openxmlformats.org/officeDocument/2006/relationships/image" Target="../media/image24.jpeg"/><Relationship Id="rId12" Type="http://schemas.openxmlformats.org/officeDocument/2006/relationships/image" Target="../media/image25.tiff"/><Relationship Id="rId13" Type="http://schemas.openxmlformats.org/officeDocument/2006/relationships/image" Target="../media/image26.jpg"/><Relationship Id="rId14" Type="http://schemas.openxmlformats.org/officeDocument/2006/relationships/image" Target="../media/image27.tiff"/><Relationship Id="rId1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jpe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hyperlink" Target="mailto:jethelp@iu.edu" TargetMode="External"/><Relationship Id="rId4" Type="http://schemas.openxmlformats.org/officeDocument/2006/relationships/hyperlink" Target="mailto:jomlowe@iu.edu" TargetMode="External"/><Relationship Id="rId5" Type="http://schemas.openxmlformats.org/officeDocument/2006/relationships/hyperlink" Target="mailto:turnerg@iu.edu" TargetMode="External"/><Relationship Id="rId6" Type="http://schemas.openxmlformats.org/officeDocument/2006/relationships/hyperlink" Target="http://jetstream-cloud.org/publications.php" TargetMode="External"/><Relationship Id="rId7" Type="http://schemas.openxmlformats.org/officeDocument/2006/relationships/hyperlink" Target="http://creativecommons.org/licenses/by/3.0/" TargetMode="External"/><Relationship Id="rId1" Type="http://schemas.openxmlformats.org/officeDocument/2006/relationships/slideLayout" Target="../slideLayouts/slideLayout2.xml"/><Relationship Id="rId2" Type="http://schemas.openxmlformats.org/officeDocument/2006/relationships/hyperlink" Target="http://jetstream-cloud.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etstreamLogo_FINAL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62637"/>
            <a:ext cx="8622831" cy="2882429"/>
          </a:xfrm>
          <a:prstGeom prst="rect">
            <a:avLst/>
          </a:prstGeom>
        </p:spPr>
      </p:pic>
      <p:sp>
        <p:nvSpPr>
          <p:cNvPr id="2" name="Title 1"/>
          <p:cNvSpPr>
            <a:spLocks noGrp="1"/>
          </p:cNvSpPr>
          <p:nvPr>
            <p:ph type="ctrTitle"/>
          </p:nvPr>
        </p:nvSpPr>
        <p:spPr>
          <a:xfrm>
            <a:off x="2548890" y="2158409"/>
            <a:ext cx="6410175" cy="2402161"/>
          </a:xfrm>
        </p:spPr>
        <p:txBody>
          <a:bodyPr>
            <a:normAutofit fontScale="90000"/>
          </a:bodyPr>
          <a:lstStyle/>
          <a:p>
            <a:r>
              <a:rPr lang="en-US" sz="2800" b="1" dirty="0" smtClean="0">
                <a:latin typeface="Arial" charset="0"/>
                <a:ea typeface="Arial" charset="0"/>
                <a:cs typeface="Arial" charset="0"/>
              </a:rPr>
              <a:t>     Cloud Facility for Scientific Gateways</a:t>
            </a:r>
            <a:r>
              <a:rPr lang="en-US" sz="2800" b="1" dirty="0">
                <a:latin typeface="Arial" charset="0"/>
                <a:ea typeface="Arial" charset="0"/>
                <a:cs typeface="Arial" charset="0"/>
              </a:rPr>
              <a:t/>
            </a:r>
            <a:br>
              <a:rPr lang="en-US" sz="2800" b="1" dirty="0">
                <a:latin typeface="Arial" charset="0"/>
                <a:ea typeface="Arial" charset="0"/>
                <a:cs typeface="Arial" charset="0"/>
              </a:rPr>
            </a:br>
            <a:r>
              <a:rPr lang="en-US" sz="800" b="1" dirty="0" smtClean="0">
                <a:latin typeface="Arial" charset="0"/>
                <a:ea typeface="Arial" charset="0"/>
                <a:cs typeface="Arial" charset="0"/>
              </a:rPr>
              <a:t/>
            </a:r>
            <a:br>
              <a:rPr lang="en-US" sz="800" b="1" dirty="0" smtClean="0">
                <a:latin typeface="Arial" charset="0"/>
                <a:ea typeface="Arial" charset="0"/>
                <a:cs typeface="Arial" charset="0"/>
              </a:rPr>
            </a:br>
            <a:r>
              <a:rPr lang="en-US" sz="1400" dirty="0" smtClean="0">
                <a:latin typeface="Arial" charset="0"/>
                <a:ea typeface="Arial" charset="0"/>
                <a:cs typeface="Arial" charset="0"/>
              </a:rPr>
              <a:t>J. Mike Lowe</a:t>
            </a:r>
            <a:r>
              <a:rPr lang="en-US" sz="1400" smtClean="0">
                <a:latin typeface="Arial" charset="0"/>
                <a:ea typeface="Arial" charset="0"/>
                <a:cs typeface="Arial" charset="0"/>
              </a:rPr>
              <a:t>, </a:t>
            </a:r>
            <a:r>
              <a:rPr lang="en-US" sz="1400">
                <a:latin typeface="Arial" charset="0"/>
                <a:ea typeface="Arial" charset="0"/>
                <a:cs typeface="Arial" charset="0"/>
              </a:rPr>
              <a:t>Lead Systems </a:t>
            </a:r>
            <a:r>
              <a:rPr lang="en-US" sz="1400">
                <a:latin typeface="Arial" charset="0"/>
                <a:ea typeface="Arial" charset="0"/>
                <a:cs typeface="Arial" charset="0"/>
              </a:rPr>
              <a:t>Programmer </a:t>
            </a:r>
            <a:r>
              <a:rPr lang="en-US" sz="1400" smtClean="0">
                <a:latin typeface="Arial" charset="0"/>
                <a:ea typeface="Arial" charset="0"/>
                <a:cs typeface="Arial" charset="0"/>
              </a:rPr>
              <a:t/>
            </a:r>
            <a:br>
              <a:rPr lang="en-US" sz="1400" smtClean="0">
                <a:latin typeface="Arial" charset="0"/>
                <a:ea typeface="Arial" charset="0"/>
                <a:cs typeface="Arial" charset="0"/>
              </a:rPr>
            </a:br>
            <a:r>
              <a:rPr lang="en-US" sz="1400" smtClean="0">
                <a:latin typeface="Arial" charset="0"/>
                <a:ea typeface="Arial" charset="0"/>
                <a:cs typeface="Arial" charset="0"/>
              </a:rPr>
              <a:t>Pervasive </a:t>
            </a:r>
            <a:r>
              <a:rPr lang="en-US" sz="1400" dirty="0" smtClean="0">
                <a:latin typeface="Arial" charset="0"/>
                <a:ea typeface="Arial" charset="0"/>
                <a:cs typeface="Arial" charset="0"/>
              </a:rPr>
              <a:t>Technologies Institute, UITS/RT, Indiana University</a:t>
            </a:r>
            <a:r>
              <a:rPr lang="en-US" sz="200" dirty="0">
                <a:latin typeface="Arial" charset="0"/>
                <a:ea typeface="Arial" charset="0"/>
                <a:cs typeface="Arial" charset="0"/>
              </a:rPr>
              <a:t/>
            </a:r>
            <a:br>
              <a:rPr lang="en-US" sz="200" dirty="0">
                <a:latin typeface="Arial" charset="0"/>
                <a:ea typeface="Arial" charset="0"/>
                <a:cs typeface="Arial" charset="0"/>
              </a:rPr>
            </a:br>
            <a:r>
              <a:rPr lang="en-US" sz="200" dirty="0">
                <a:latin typeface="Arial" charset="0"/>
                <a:ea typeface="Arial" charset="0"/>
                <a:cs typeface="Arial" charset="0"/>
              </a:rPr>
              <a:t/>
            </a:r>
            <a:br>
              <a:rPr lang="en-US" sz="200" dirty="0">
                <a:latin typeface="Arial" charset="0"/>
                <a:ea typeface="Arial" charset="0"/>
                <a:cs typeface="Arial" charset="0"/>
              </a:rPr>
            </a:br>
            <a:r>
              <a:rPr lang="en-US" sz="1400" dirty="0">
                <a:latin typeface="Arial" charset="0"/>
                <a:ea typeface="Arial" charset="0"/>
                <a:cs typeface="Arial" charset="0"/>
              </a:rPr>
              <a:t>George Turner,   Chief Systems Architect</a:t>
            </a:r>
            <a:br>
              <a:rPr lang="en-US" sz="1400" dirty="0">
                <a:latin typeface="Arial" charset="0"/>
                <a:ea typeface="Arial" charset="0"/>
                <a:cs typeface="Arial" charset="0"/>
              </a:rPr>
            </a:br>
            <a:r>
              <a:rPr lang="en-US" sz="1400" dirty="0">
                <a:latin typeface="Arial" charset="0"/>
                <a:ea typeface="Arial" charset="0"/>
                <a:cs typeface="Arial" charset="0"/>
              </a:rPr>
              <a:t>Pervasive Technologies Institute, UITS/RT, Indiana </a:t>
            </a:r>
            <a:r>
              <a:rPr lang="en-US" sz="1400" dirty="0" smtClean="0">
                <a:latin typeface="Arial" charset="0"/>
                <a:ea typeface="Arial" charset="0"/>
                <a:cs typeface="Arial" charset="0"/>
              </a:rPr>
              <a:t>University</a:t>
            </a:r>
            <a:br>
              <a:rPr lang="en-US" sz="1400" dirty="0" smtClean="0">
                <a:latin typeface="Arial" charset="0"/>
                <a:ea typeface="Arial" charset="0"/>
                <a:cs typeface="Arial" charset="0"/>
              </a:rPr>
            </a:br>
            <a:r>
              <a:rPr lang="en-US" sz="1400" dirty="0">
                <a:latin typeface="Arial" charset="0"/>
                <a:ea typeface="Arial" charset="0"/>
                <a:cs typeface="Arial" charset="0"/>
              </a:rPr>
              <a:t/>
            </a:r>
            <a:br>
              <a:rPr lang="en-US" sz="1400" dirty="0">
                <a:latin typeface="Arial" charset="0"/>
                <a:ea typeface="Arial" charset="0"/>
                <a:cs typeface="Arial" charset="0"/>
              </a:rPr>
            </a:br>
            <a:r>
              <a:rPr lang="en-US" sz="1400" dirty="0"/>
              <a:t>CSCI-B </a:t>
            </a:r>
            <a:r>
              <a:rPr lang="en-US" sz="1400" dirty="0" smtClean="0"/>
              <a:t>649</a:t>
            </a:r>
            <a:r>
              <a:rPr lang="en-US" sz="1400" dirty="0" smtClean="0">
                <a:latin typeface="Arial" charset="0"/>
                <a:ea typeface="Arial" charset="0"/>
                <a:cs typeface="Arial" charset="0"/>
              </a:rPr>
              <a:t>, Topics in Systems</a:t>
            </a:r>
            <a:r>
              <a:rPr lang="en-US" sz="1400" dirty="0">
                <a:latin typeface="Arial" charset="0"/>
                <a:ea typeface="Arial" charset="0"/>
                <a:cs typeface="Arial" charset="0"/>
              </a:rPr>
              <a:t/>
            </a:r>
            <a:br>
              <a:rPr lang="en-US" sz="1400" dirty="0">
                <a:latin typeface="Arial" charset="0"/>
                <a:ea typeface="Arial" charset="0"/>
                <a:cs typeface="Arial" charset="0"/>
              </a:rPr>
            </a:br>
            <a:r>
              <a:rPr lang="en-US" sz="1600" dirty="0" smtClean="0"/>
              <a:t>Science Gateway Architectures, </a:t>
            </a:r>
            <a:br>
              <a:rPr lang="en-US" sz="1600" dirty="0" smtClean="0"/>
            </a:br>
            <a:r>
              <a:rPr lang="en-US" sz="1400" dirty="0" smtClean="0">
                <a:latin typeface="Arial" charset="0"/>
                <a:ea typeface="Arial" charset="0"/>
                <a:cs typeface="Arial" charset="0"/>
              </a:rPr>
              <a:t>School of Informatics and Computing, Indiana University               24-Oct-2017</a:t>
            </a:r>
            <a:endParaRPr lang="en-US" sz="1400" dirty="0">
              <a:latin typeface="Arial" charset="0"/>
              <a:ea typeface="Arial" charset="0"/>
              <a:cs typeface="Arial" charset="0"/>
            </a:endParaRPr>
          </a:p>
        </p:txBody>
      </p:sp>
      <p:sp>
        <p:nvSpPr>
          <p:cNvPr id="4" name="Subtitle 2"/>
          <p:cNvSpPr txBox="1">
            <a:spLocks/>
          </p:cNvSpPr>
          <p:nvPr/>
        </p:nvSpPr>
        <p:spPr>
          <a:xfrm>
            <a:off x="61510" y="4605977"/>
            <a:ext cx="2594064" cy="5334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rgbClr val="444444"/>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rgbClr val="444444"/>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rgbClr val="444444"/>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rgbClr val="444444"/>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rgbClr val="444444"/>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800" dirty="0" smtClean="0">
                <a:latin typeface="Helvetica Neue"/>
                <a:cs typeface="Helvetica Neue"/>
              </a:rPr>
              <a:t>funded by the National Science Foundation</a:t>
            </a:r>
          </a:p>
          <a:p>
            <a:pPr marL="0" indent="0" algn="r">
              <a:buNone/>
            </a:pPr>
            <a:r>
              <a:rPr lang="en-US" sz="800" dirty="0" smtClean="0">
                <a:latin typeface="Helvetica Neue"/>
                <a:cs typeface="Helvetica Neue"/>
              </a:rPr>
              <a:t>Award #ACI-1445604</a:t>
            </a:r>
            <a:endParaRPr lang="en-US" sz="800" dirty="0">
              <a:latin typeface="Helvetica Neue"/>
              <a:cs typeface="Helvetica Neue"/>
            </a:endParaRPr>
          </a:p>
        </p:txBody>
      </p:sp>
      <p:pic>
        <p:nvPicPr>
          <p:cNvPr id="5" name="Picture 4"/>
          <p:cNvPicPr>
            <a:picLocks noChangeAspect="1"/>
          </p:cNvPicPr>
          <p:nvPr/>
        </p:nvPicPr>
        <p:blipFill>
          <a:blip r:embed="rId4"/>
          <a:stretch>
            <a:fillRect/>
          </a:stretch>
        </p:blipFill>
        <p:spPr>
          <a:xfrm>
            <a:off x="167304" y="4632853"/>
            <a:ext cx="381000" cy="381000"/>
          </a:xfrm>
          <a:prstGeom prst="rect">
            <a:avLst/>
          </a:prstGeom>
        </p:spPr>
      </p:pic>
    </p:spTree>
    <p:extLst>
      <p:ext uri="{BB962C8B-B14F-4D97-AF65-F5344CB8AC3E}">
        <p14:creationId xmlns:p14="http://schemas.microsoft.com/office/powerpoint/2010/main" val="2153825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D0224"/>
                </a:solidFill>
              </a:rPr>
              <a:t>API Access to Jetstream</a:t>
            </a:r>
            <a:endParaRPr lang="en-US" dirty="0">
              <a:solidFill>
                <a:srgbClr val="7D0224"/>
              </a:solidFill>
            </a:endParaRPr>
          </a:p>
        </p:txBody>
      </p:sp>
      <p:sp>
        <p:nvSpPr>
          <p:cNvPr id="3" name="Content Placeholder 2"/>
          <p:cNvSpPr>
            <a:spLocks noGrp="1"/>
          </p:cNvSpPr>
          <p:nvPr>
            <p:ph idx="1"/>
          </p:nvPr>
        </p:nvSpPr>
        <p:spPr>
          <a:xfrm>
            <a:off x="457200" y="1063229"/>
            <a:ext cx="8229600" cy="3086100"/>
          </a:xfrm>
        </p:spPr>
        <p:txBody>
          <a:bodyPr/>
          <a:lstStyle/>
          <a:p>
            <a:r>
              <a:rPr lang="en-US" dirty="0" smtClean="0"/>
              <a:t>What was </a:t>
            </a:r>
            <a:r>
              <a:rPr lang="en-US" b="1" dirty="0" smtClean="0"/>
              <a:t>unexpected</a:t>
            </a:r>
          </a:p>
          <a:p>
            <a:pPr lvl="1"/>
            <a:r>
              <a:rPr lang="en-US" b="1" dirty="0" smtClean="0"/>
              <a:t>Demand</a:t>
            </a:r>
            <a:r>
              <a:rPr lang="en-US" dirty="0" smtClean="0"/>
              <a:t> for </a:t>
            </a:r>
            <a:r>
              <a:rPr lang="en-US" b="1" dirty="0" smtClean="0"/>
              <a:t>programmable cyberinfrastructure</a:t>
            </a:r>
          </a:p>
          <a:p>
            <a:pPr lvl="1"/>
            <a:r>
              <a:rPr lang="en-US" dirty="0" smtClean="0"/>
              <a:t>Great platform  for learning </a:t>
            </a:r>
            <a:r>
              <a:rPr lang="en-US" b="1" dirty="0" smtClean="0"/>
              <a:t>system administration skills</a:t>
            </a:r>
          </a:p>
          <a:p>
            <a:pPr lvl="1"/>
            <a:r>
              <a:rPr lang="en-US" dirty="0" smtClean="0"/>
              <a:t>Great platform for </a:t>
            </a:r>
            <a:r>
              <a:rPr lang="en-US" b="1" dirty="0" smtClean="0"/>
              <a:t>teaching &amp; learning cloudy technologies</a:t>
            </a:r>
          </a:p>
          <a:p>
            <a:pPr marL="457200" lvl="1" indent="0">
              <a:buNone/>
            </a:pPr>
            <a:endParaRPr lang="en-US" sz="800" b="1" dirty="0" smtClean="0"/>
          </a:p>
          <a:p>
            <a:r>
              <a:rPr lang="en-US" b="1" dirty="0" smtClean="0"/>
              <a:t>Command line clients</a:t>
            </a:r>
          </a:p>
          <a:p>
            <a:r>
              <a:rPr lang="en-US" b="1" dirty="0" smtClean="0"/>
              <a:t>Horizon dashboard </a:t>
            </a:r>
            <a:r>
              <a:rPr lang="en-US" dirty="0" smtClean="0"/>
              <a:t>very popular; but, incomplete</a:t>
            </a:r>
          </a:p>
          <a:p>
            <a:r>
              <a:rPr lang="en-US" b="1" dirty="0" smtClean="0"/>
              <a:t>Programmatic control</a:t>
            </a:r>
            <a:r>
              <a:rPr lang="en-US" dirty="0" smtClean="0"/>
              <a:t>; python is popular</a:t>
            </a:r>
            <a:endParaRPr lang="en-US" b="1" dirty="0" smtClean="0"/>
          </a:p>
          <a:p>
            <a:r>
              <a:rPr lang="en-US" b="1" dirty="0" smtClean="0"/>
              <a:t>Slack channel </a:t>
            </a:r>
            <a:r>
              <a:rPr lang="en-US" dirty="0" smtClean="0"/>
              <a:t>for collaboration API users of Jetstream</a:t>
            </a:r>
          </a:p>
        </p:txBody>
      </p:sp>
    </p:spTree>
    <p:extLst>
      <p:ext uri="{BB962C8B-B14F-4D97-AF65-F5344CB8AC3E}">
        <p14:creationId xmlns:p14="http://schemas.microsoft.com/office/powerpoint/2010/main" val="93585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D0224"/>
                </a:solidFill>
              </a:rPr>
              <a:t>OpenStack</a:t>
            </a:r>
            <a:endParaRPr lang="en-US" dirty="0">
              <a:solidFill>
                <a:srgbClr val="7D0224"/>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91844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84901"/>
          </a:xfrm>
        </p:spPr>
        <p:txBody>
          <a:bodyPr>
            <a:normAutofit fontScale="90000"/>
          </a:bodyPr>
          <a:lstStyle/>
          <a:p>
            <a:r>
              <a:rPr lang="en-US" smtClean="0"/>
              <a:t>OpenStack Organization</a:t>
            </a: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6080" y="690880"/>
            <a:ext cx="5831840" cy="3461258"/>
          </a:xfrm>
          <a:prstGeom prst="rect">
            <a:avLst/>
          </a:prstGeom>
        </p:spPr>
      </p:pic>
    </p:spTree>
    <p:extLst>
      <p:ext uri="{BB962C8B-B14F-4D97-AF65-F5344CB8AC3E}">
        <p14:creationId xmlns:p14="http://schemas.microsoft.com/office/powerpoint/2010/main" val="15885715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56021"/>
          </a:xfrm>
        </p:spPr>
        <p:txBody>
          <a:bodyPr>
            <a:normAutofit/>
          </a:bodyPr>
          <a:lstStyle/>
          <a:p>
            <a:r>
              <a:rPr lang="en-US" dirty="0" smtClean="0"/>
              <a:t>OpenStack : the Project Navigator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340" y="919036"/>
            <a:ext cx="4271319" cy="2981578"/>
          </a:xfrm>
          <a:prstGeom prst="rect">
            <a:avLst/>
          </a:prstGeom>
        </p:spPr>
      </p:pic>
      <p:sp>
        <p:nvSpPr>
          <p:cNvPr id="4" name="TextBox 3"/>
          <p:cNvSpPr txBox="1"/>
          <p:nvPr/>
        </p:nvSpPr>
        <p:spPr>
          <a:xfrm>
            <a:off x="2457450" y="4057651"/>
            <a:ext cx="4205254" cy="507831"/>
          </a:xfrm>
          <a:prstGeom prst="rect">
            <a:avLst/>
          </a:prstGeom>
          <a:noFill/>
        </p:spPr>
        <p:txBody>
          <a:bodyPr wrap="none" rtlCol="0">
            <a:spAutoFit/>
          </a:bodyPr>
          <a:lstStyle/>
          <a:p>
            <a:pPr lvl="0"/>
            <a:r>
              <a:rPr lang="en-US" sz="1350" dirty="0">
                <a:solidFill>
                  <a:srgbClr val="272727"/>
                </a:solidFill>
                <a:latin typeface="Helvetica"/>
                <a:cs typeface="Helvetica"/>
              </a:rPr>
              <a:t>http://</a:t>
            </a:r>
            <a:r>
              <a:rPr lang="en-US" sz="1350" dirty="0" err="1">
                <a:solidFill>
                  <a:srgbClr val="272727"/>
                </a:solidFill>
                <a:latin typeface="Helvetica"/>
                <a:cs typeface="Helvetica"/>
              </a:rPr>
              <a:t>www.openstack.org</a:t>
            </a:r>
            <a:r>
              <a:rPr lang="en-US" sz="1350" dirty="0">
                <a:solidFill>
                  <a:srgbClr val="272727"/>
                </a:solidFill>
                <a:latin typeface="Helvetica"/>
                <a:cs typeface="Helvetica"/>
              </a:rPr>
              <a:t>/software/project-navigator/</a:t>
            </a:r>
          </a:p>
          <a:p>
            <a:endParaRPr lang="en-US" sz="1350" dirty="0"/>
          </a:p>
        </p:txBody>
      </p:sp>
    </p:spTree>
    <p:extLst>
      <p:ext uri="{BB962C8B-B14F-4D97-AF65-F5344CB8AC3E}">
        <p14:creationId xmlns:p14="http://schemas.microsoft.com/office/powerpoint/2010/main" val="6613713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118389" cy="547783"/>
          </a:xfrm>
        </p:spPr>
        <p:txBody>
          <a:bodyPr>
            <a:normAutofit/>
          </a:bodyPr>
          <a:lstStyle/>
          <a:p>
            <a:r>
              <a:rPr lang="en-US" dirty="0" err="1" smtClean="0">
                <a:solidFill>
                  <a:srgbClr val="7D0224"/>
                </a:solidFill>
              </a:rPr>
              <a:t>Openstack</a:t>
            </a:r>
            <a:r>
              <a:rPr lang="en-US" dirty="0" smtClean="0">
                <a:solidFill>
                  <a:srgbClr val="7D0224"/>
                </a:solidFill>
              </a:rPr>
              <a:t> Projects  </a:t>
            </a:r>
            <a:r>
              <a:rPr lang="is-IS" dirty="0" smtClean="0">
                <a:solidFill>
                  <a:srgbClr val="7D0224"/>
                </a:solidFill>
              </a:rPr>
              <a:t>…the core services</a:t>
            </a:r>
            <a:endParaRPr lang="en-US" dirty="0"/>
          </a:p>
        </p:txBody>
      </p:sp>
      <p:sp>
        <p:nvSpPr>
          <p:cNvPr id="22" name="Title 1"/>
          <p:cNvSpPr txBox="1">
            <a:spLocks/>
          </p:cNvSpPr>
          <p:nvPr/>
        </p:nvSpPr>
        <p:spPr>
          <a:xfrm>
            <a:off x="3486150" y="2800350"/>
            <a:ext cx="3886200" cy="457200"/>
          </a:xfrm>
          <a:prstGeom prst="rect">
            <a:avLst/>
          </a:prstGeom>
        </p:spPr>
        <p:txBody>
          <a:bodyPr vert="horz" lIns="68580" tIns="34290" rIns="68580" bIns="34290" rtlCol="0" anchor="ctr">
            <a:noAutofit/>
          </a:bodyPr>
          <a:lstStyle>
            <a:lvl1pPr algn="l" defTabSz="914400" rtl="0" eaLnBrk="1" latinLnBrk="0" hangingPunct="1">
              <a:spcBef>
                <a:spcPct val="0"/>
              </a:spcBef>
              <a:buNone/>
              <a:defRPr sz="3600" kern="1200">
                <a:solidFill>
                  <a:srgbClr val="68060B"/>
                </a:solidFill>
                <a:latin typeface="Helvetica"/>
                <a:ea typeface="+mj-ea"/>
                <a:cs typeface="Helvetica"/>
              </a:defRPr>
            </a:lvl1pPr>
          </a:lstStyle>
          <a:p>
            <a:endParaRPr lang="en-US" sz="2100">
              <a:solidFill>
                <a:schemeClr val="tx1">
                  <a:lumMod val="75000"/>
                  <a:lumOff val="25000"/>
                </a:schemeClr>
              </a:solidFill>
            </a:endParaRPr>
          </a:p>
        </p:txBody>
      </p:sp>
      <p:sp>
        <p:nvSpPr>
          <p:cNvPr id="3" name="TextBox 2"/>
          <p:cNvSpPr txBox="1"/>
          <p:nvPr/>
        </p:nvSpPr>
        <p:spPr>
          <a:xfrm>
            <a:off x="1836731" y="3781167"/>
            <a:ext cx="5470537" cy="369332"/>
          </a:xfrm>
          <a:prstGeom prst="rect">
            <a:avLst/>
          </a:prstGeom>
          <a:noFill/>
        </p:spPr>
        <p:txBody>
          <a:bodyPr wrap="none" rtlCol="0">
            <a:spAutoFit/>
          </a:bodyPr>
          <a:lstStyle/>
          <a:p>
            <a:r>
              <a:rPr lang="en-US" dirty="0"/>
              <a:t>https://</a:t>
            </a:r>
            <a:r>
              <a:rPr lang="en-US" dirty="0" err="1"/>
              <a:t>www.openstack.org</a:t>
            </a:r>
            <a:r>
              <a:rPr lang="en-US" dirty="0"/>
              <a:t>/software/project-navigator/</a:t>
            </a:r>
          </a:p>
        </p:txBody>
      </p:sp>
      <p:graphicFrame>
        <p:nvGraphicFramePr>
          <p:cNvPr id="6" name="Table 5"/>
          <p:cNvGraphicFramePr>
            <a:graphicFrameLocks noGrp="1"/>
          </p:cNvGraphicFramePr>
          <p:nvPr>
            <p:extLst/>
          </p:nvPr>
        </p:nvGraphicFramePr>
        <p:xfrm>
          <a:off x="876299" y="969524"/>
          <a:ext cx="6789009" cy="2595880"/>
        </p:xfrm>
        <a:graphic>
          <a:graphicData uri="http://schemas.openxmlformats.org/drawingml/2006/table">
            <a:tbl>
              <a:tblPr firstRow="1" bandRow="1">
                <a:tableStyleId>{5C22544A-7EE6-4342-B048-85BDC9FD1C3A}</a:tableStyleId>
              </a:tblPr>
              <a:tblGrid>
                <a:gridCol w="1747631"/>
                <a:gridCol w="1205948"/>
                <a:gridCol w="1338470"/>
                <a:gridCol w="1395467"/>
                <a:gridCol w="1101493"/>
              </a:tblGrid>
              <a:tr h="370840">
                <a:tc>
                  <a:txBody>
                    <a:bodyPr/>
                    <a:lstStyle/>
                    <a:p>
                      <a:r>
                        <a:rPr lang="en-US" dirty="0" smtClean="0"/>
                        <a:t>Service</a:t>
                      </a:r>
                      <a:endParaRPr lang="en-US" dirty="0"/>
                    </a:p>
                  </a:txBody>
                  <a:tcPr/>
                </a:tc>
                <a:tc>
                  <a:txBody>
                    <a:bodyPr/>
                    <a:lstStyle/>
                    <a:p>
                      <a:r>
                        <a:rPr lang="en-US" dirty="0" smtClean="0"/>
                        <a:t>Name</a:t>
                      </a:r>
                      <a:endParaRPr lang="en-US" dirty="0"/>
                    </a:p>
                  </a:txBody>
                  <a:tcPr/>
                </a:tc>
                <a:tc>
                  <a:txBody>
                    <a:bodyPr/>
                    <a:lstStyle/>
                    <a:p>
                      <a:pPr algn="ctr"/>
                      <a:r>
                        <a:rPr lang="en-US" dirty="0" smtClean="0"/>
                        <a:t>Adoption</a:t>
                      </a:r>
                      <a:endParaRPr lang="en-US" dirty="0"/>
                    </a:p>
                  </a:txBody>
                  <a:tcPr/>
                </a:tc>
                <a:tc>
                  <a:txBody>
                    <a:bodyPr/>
                    <a:lstStyle/>
                    <a:p>
                      <a:pPr algn="ctr"/>
                      <a:r>
                        <a:rPr lang="en-US" dirty="0" smtClean="0"/>
                        <a:t>Maturity</a:t>
                      </a:r>
                      <a:endParaRPr lang="en-US" dirty="0"/>
                    </a:p>
                  </a:txBody>
                  <a:tcPr/>
                </a:tc>
                <a:tc>
                  <a:txBody>
                    <a:bodyPr/>
                    <a:lstStyle/>
                    <a:p>
                      <a:pPr algn="ctr"/>
                      <a:r>
                        <a:rPr lang="en-US" dirty="0" smtClean="0"/>
                        <a:t>Age</a:t>
                      </a:r>
                      <a:endParaRPr lang="en-US" dirty="0"/>
                    </a:p>
                  </a:txBody>
                  <a:tcPr/>
                </a:tc>
              </a:tr>
              <a:tr h="370840">
                <a:tc>
                  <a:txBody>
                    <a:bodyPr/>
                    <a:lstStyle/>
                    <a:p>
                      <a:r>
                        <a:rPr lang="en-US" dirty="0" smtClean="0"/>
                        <a:t>Identity</a:t>
                      </a:r>
                      <a:endParaRPr lang="en-US" dirty="0"/>
                    </a:p>
                  </a:txBody>
                  <a:tcPr/>
                </a:tc>
                <a:tc>
                  <a:txBody>
                    <a:bodyPr/>
                    <a:lstStyle/>
                    <a:p>
                      <a:r>
                        <a:rPr lang="en-US" dirty="0" smtClean="0"/>
                        <a:t>Keystone</a:t>
                      </a:r>
                      <a:endParaRPr lang="en-US" dirty="0"/>
                    </a:p>
                  </a:txBody>
                  <a:tcPr/>
                </a:tc>
                <a:tc>
                  <a:txBody>
                    <a:bodyPr/>
                    <a:lstStyle/>
                    <a:p>
                      <a:pPr algn="ctr"/>
                      <a:r>
                        <a:rPr lang="en-US" dirty="0" smtClean="0"/>
                        <a:t>96%</a:t>
                      </a:r>
                      <a:endParaRPr lang="en-US" dirty="0"/>
                    </a:p>
                  </a:txBody>
                  <a:tcPr/>
                </a:tc>
                <a:tc>
                  <a:txBody>
                    <a:bodyPr/>
                    <a:lstStyle/>
                    <a:p>
                      <a:pPr algn="ctr"/>
                      <a:r>
                        <a:rPr lang="en-US" dirty="0" smtClean="0"/>
                        <a:t>7/8</a:t>
                      </a:r>
                      <a:endParaRPr lang="en-US" dirty="0"/>
                    </a:p>
                  </a:txBody>
                  <a:tcPr/>
                </a:tc>
                <a:tc>
                  <a:txBody>
                    <a:bodyPr/>
                    <a:lstStyle/>
                    <a:p>
                      <a:pPr algn="ctr"/>
                      <a:r>
                        <a:rPr lang="en-US" dirty="0" smtClean="0"/>
                        <a:t>5 </a:t>
                      </a:r>
                      <a:r>
                        <a:rPr lang="en-US" dirty="0" err="1" smtClean="0"/>
                        <a:t>yrs</a:t>
                      </a:r>
                      <a:endParaRPr lang="en-US" dirty="0"/>
                    </a:p>
                  </a:txBody>
                  <a:tcPr/>
                </a:tc>
              </a:tr>
              <a:tr h="370840">
                <a:tc>
                  <a:txBody>
                    <a:bodyPr/>
                    <a:lstStyle/>
                    <a:p>
                      <a:r>
                        <a:rPr lang="en-US" dirty="0" smtClean="0"/>
                        <a:t>Images</a:t>
                      </a:r>
                      <a:endParaRPr lang="en-US" dirty="0"/>
                    </a:p>
                  </a:txBody>
                  <a:tcPr/>
                </a:tc>
                <a:tc>
                  <a:txBody>
                    <a:bodyPr/>
                    <a:lstStyle/>
                    <a:p>
                      <a:r>
                        <a:rPr lang="en-US" dirty="0" smtClean="0"/>
                        <a:t>Glance</a:t>
                      </a:r>
                      <a:endParaRPr lang="en-US" dirty="0"/>
                    </a:p>
                  </a:txBody>
                  <a:tcPr/>
                </a:tc>
                <a:tc>
                  <a:txBody>
                    <a:bodyPr/>
                    <a:lstStyle/>
                    <a:p>
                      <a:pPr algn="ctr"/>
                      <a:r>
                        <a:rPr lang="en-US" dirty="0" smtClean="0"/>
                        <a:t>95%</a:t>
                      </a:r>
                      <a:endParaRPr lang="en-US" dirty="0"/>
                    </a:p>
                  </a:txBody>
                  <a:tcPr/>
                </a:tc>
                <a:tc>
                  <a:txBody>
                    <a:bodyPr/>
                    <a:lstStyle/>
                    <a:p>
                      <a:pPr algn="ctr"/>
                      <a:r>
                        <a:rPr lang="en-US" dirty="0" smtClean="0"/>
                        <a:t>6/8</a:t>
                      </a:r>
                      <a:endParaRPr lang="en-US" dirty="0"/>
                    </a:p>
                  </a:txBody>
                  <a:tcPr/>
                </a:tc>
                <a:tc>
                  <a:txBody>
                    <a:bodyPr/>
                    <a:lstStyle/>
                    <a:p>
                      <a:pPr algn="ctr"/>
                      <a:r>
                        <a:rPr lang="en-US" dirty="0" smtClean="0"/>
                        <a:t>7 </a:t>
                      </a:r>
                      <a:r>
                        <a:rPr lang="en-US" dirty="0" err="1" smtClean="0"/>
                        <a:t>yrs</a:t>
                      </a:r>
                      <a:endParaRPr lang="en-US" dirty="0"/>
                    </a:p>
                  </a:txBody>
                  <a:tcPr/>
                </a:tc>
              </a:tr>
              <a:tr h="370840">
                <a:tc>
                  <a:txBody>
                    <a:bodyPr/>
                    <a:lstStyle/>
                    <a:p>
                      <a:r>
                        <a:rPr lang="en-US" dirty="0" smtClean="0"/>
                        <a:t>Block device</a:t>
                      </a:r>
                      <a:endParaRPr lang="en-US" dirty="0"/>
                    </a:p>
                  </a:txBody>
                  <a:tcPr/>
                </a:tc>
                <a:tc>
                  <a:txBody>
                    <a:bodyPr/>
                    <a:lstStyle/>
                    <a:p>
                      <a:r>
                        <a:rPr lang="en-US" dirty="0" smtClean="0"/>
                        <a:t>Cinder</a:t>
                      </a:r>
                      <a:endParaRPr lang="en-US" dirty="0"/>
                    </a:p>
                  </a:txBody>
                  <a:tcPr/>
                </a:tc>
                <a:tc>
                  <a:txBody>
                    <a:bodyPr/>
                    <a:lstStyle/>
                    <a:p>
                      <a:pPr algn="ctr"/>
                      <a:r>
                        <a:rPr lang="en-US" dirty="0" smtClean="0"/>
                        <a:t>88%</a:t>
                      </a:r>
                      <a:endParaRPr lang="en-US" dirty="0"/>
                    </a:p>
                  </a:txBody>
                  <a:tcPr/>
                </a:tc>
                <a:tc>
                  <a:txBody>
                    <a:bodyPr/>
                    <a:lstStyle/>
                    <a:p>
                      <a:pPr algn="ctr"/>
                      <a:r>
                        <a:rPr lang="en-US" dirty="0" smtClean="0"/>
                        <a:t>7/8</a:t>
                      </a:r>
                      <a:endParaRPr lang="en-US" dirty="0"/>
                    </a:p>
                  </a:txBody>
                  <a:tcPr/>
                </a:tc>
                <a:tc>
                  <a:txBody>
                    <a:bodyPr/>
                    <a:lstStyle/>
                    <a:p>
                      <a:pPr algn="ctr"/>
                      <a:r>
                        <a:rPr lang="en-US" dirty="0" smtClean="0"/>
                        <a:t>5 </a:t>
                      </a:r>
                      <a:r>
                        <a:rPr lang="en-US" dirty="0" err="1" smtClean="0"/>
                        <a:t>yrs</a:t>
                      </a:r>
                      <a:endParaRPr lang="en-US" dirty="0" smtClean="0"/>
                    </a:p>
                  </a:txBody>
                  <a:tcPr/>
                </a:tc>
              </a:tr>
              <a:tr h="370840">
                <a:tc>
                  <a:txBody>
                    <a:bodyPr/>
                    <a:lstStyle/>
                    <a:p>
                      <a:r>
                        <a:rPr lang="en-US" dirty="0" smtClean="0"/>
                        <a:t>Networking</a:t>
                      </a:r>
                      <a:endParaRPr lang="en-US" dirty="0"/>
                    </a:p>
                  </a:txBody>
                  <a:tcPr/>
                </a:tc>
                <a:tc>
                  <a:txBody>
                    <a:bodyPr/>
                    <a:lstStyle/>
                    <a:p>
                      <a:r>
                        <a:rPr lang="en-US" dirty="0" smtClean="0"/>
                        <a:t>Neutron</a:t>
                      </a:r>
                      <a:endParaRPr lang="en-US" dirty="0"/>
                    </a:p>
                  </a:txBody>
                  <a:tcPr/>
                </a:tc>
                <a:tc>
                  <a:txBody>
                    <a:bodyPr/>
                    <a:lstStyle/>
                    <a:p>
                      <a:pPr algn="ctr"/>
                      <a:r>
                        <a:rPr lang="en-US" dirty="0" smtClean="0"/>
                        <a:t>93%</a:t>
                      </a:r>
                      <a:endParaRPr lang="en-US" dirty="0"/>
                    </a:p>
                  </a:txBody>
                  <a:tcPr/>
                </a:tc>
                <a:tc>
                  <a:txBody>
                    <a:bodyPr/>
                    <a:lstStyle/>
                    <a:p>
                      <a:pPr algn="ctr"/>
                      <a:r>
                        <a:rPr lang="en-US" dirty="0" smtClean="0"/>
                        <a:t>7/8</a:t>
                      </a:r>
                      <a:endParaRPr lang="en-US" dirty="0"/>
                    </a:p>
                  </a:txBody>
                  <a:tcPr/>
                </a:tc>
                <a:tc>
                  <a:txBody>
                    <a:bodyPr/>
                    <a:lstStyle/>
                    <a:p>
                      <a:pPr algn="ctr"/>
                      <a:r>
                        <a:rPr lang="en-US" dirty="0" smtClean="0"/>
                        <a:t>5 </a:t>
                      </a:r>
                      <a:r>
                        <a:rPr lang="en-US" dirty="0" err="1" smtClean="0"/>
                        <a:t>yrs</a:t>
                      </a:r>
                      <a:endParaRPr lang="en-US" dirty="0"/>
                    </a:p>
                  </a:txBody>
                  <a:tcPr/>
                </a:tc>
              </a:tr>
              <a:tr h="370840">
                <a:tc>
                  <a:txBody>
                    <a:bodyPr/>
                    <a:lstStyle/>
                    <a:p>
                      <a:r>
                        <a:rPr lang="en-US" dirty="0" smtClean="0"/>
                        <a:t>Compute</a:t>
                      </a:r>
                      <a:endParaRPr lang="en-US" dirty="0"/>
                    </a:p>
                  </a:txBody>
                  <a:tcPr/>
                </a:tc>
                <a:tc>
                  <a:txBody>
                    <a:bodyPr/>
                    <a:lstStyle/>
                    <a:p>
                      <a:r>
                        <a:rPr lang="en-US" dirty="0" smtClean="0"/>
                        <a:t>Nova</a:t>
                      </a:r>
                      <a:endParaRPr lang="en-US" dirty="0"/>
                    </a:p>
                  </a:txBody>
                  <a:tcPr/>
                </a:tc>
                <a:tc>
                  <a:txBody>
                    <a:bodyPr/>
                    <a:lstStyle/>
                    <a:p>
                      <a:pPr algn="ctr"/>
                      <a:r>
                        <a:rPr lang="en-US" dirty="0" smtClean="0"/>
                        <a:t>95%</a:t>
                      </a:r>
                      <a:endParaRPr lang="en-US" dirty="0"/>
                    </a:p>
                  </a:txBody>
                  <a:tcPr/>
                </a:tc>
                <a:tc>
                  <a:txBody>
                    <a:bodyPr/>
                    <a:lstStyle/>
                    <a:p>
                      <a:pPr algn="ctr"/>
                      <a:r>
                        <a:rPr lang="en-US" dirty="0" smtClean="0"/>
                        <a:t>8/8</a:t>
                      </a:r>
                      <a:endParaRPr lang="en-US" dirty="0"/>
                    </a:p>
                  </a:txBody>
                  <a:tcPr/>
                </a:tc>
                <a:tc>
                  <a:txBody>
                    <a:bodyPr/>
                    <a:lstStyle/>
                    <a:p>
                      <a:pPr algn="ctr"/>
                      <a:r>
                        <a:rPr lang="en-US" dirty="0" smtClean="0"/>
                        <a:t>7 </a:t>
                      </a:r>
                      <a:r>
                        <a:rPr lang="en-US" dirty="0" err="1" smtClean="0"/>
                        <a:t>yrs</a:t>
                      </a:r>
                      <a:endParaRPr lang="en-US" dirty="0"/>
                    </a:p>
                  </a:txBody>
                  <a:tcPr/>
                </a:tc>
              </a:tr>
              <a:tr h="370840">
                <a:tc>
                  <a:txBody>
                    <a:bodyPr/>
                    <a:lstStyle/>
                    <a:p>
                      <a:r>
                        <a:rPr lang="en-US" dirty="0" smtClean="0"/>
                        <a:t>Object device</a:t>
                      </a:r>
                      <a:endParaRPr lang="en-US" dirty="0"/>
                    </a:p>
                  </a:txBody>
                  <a:tcPr/>
                </a:tc>
                <a:tc>
                  <a:txBody>
                    <a:bodyPr/>
                    <a:lstStyle/>
                    <a:p>
                      <a:r>
                        <a:rPr lang="en-US" dirty="0" smtClean="0"/>
                        <a:t>Swift</a:t>
                      </a:r>
                      <a:endParaRPr lang="en-US" dirty="0"/>
                    </a:p>
                  </a:txBody>
                  <a:tcPr/>
                </a:tc>
                <a:tc>
                  <a:txBody>
                    <a:bodyPr/>
                    <a:lstStyle/>
                    <a:p>
                      <a:pPr algn="ctr"/>
                      <a:r>
                        <a:rPr lang="en-US" dirty="0" smtClean="0"/>
                        <a:t>52%</a:t>
                      </a:r>
                      <a:endParaRPr lang="en-US" dirty="0"/>
                    </a:p>
                  </a:txBody>
                  <a:tcPr/>
                </a:tc>
                <a:tc>
                  <a:txBody>
                    <a:bodyPr/>
                    <a:lstStyle/>
                    <a:p>
                      <a:pPr algn="ctr"/>
                      <a:r>
                        <a:rPr lang="en-US" dirty="0" smtClean="0"/>
                        <a:t>7/8</a:t>
                      </a:r>
                      <a:endParaRPr lang="en-US" dirty="0"/>
                    </a:p>
                  </a:txBody>
                  <a:tcPr/>
                </a:tc>
                <a:tc>
                  <a:txBody>
                    <a:bodyPr/>
                    <a:lstStyle/>
                    <a:p>
                      <a:pPr algn="ctr"/>
                      <a:r>
                        <a:rPr lang="en-US" dirty="0" smtClean="0"/>
                        <a:t>7 </a:t>
                      </a:r>
                      <a:r>
                        <a:rPr lang="en-US" dirty="0" err="1" smtClean="0"/>
                        <a:t>yrs</a:t>
                      </a:r>
                      <a:endParaRPr lang="en-US" dirty="0"/>
                    </a:p>
                  </a:txBody>
                  <a:tcPr/>
                </a:tc>
              </a:tr>
            </a:tbl>
          </a:graphicData>
        </a:graphic>
      </p:graphicFrame>
    </p:spTree>
    <p:extLst>
      <p:ext uri="{BB962C8B-B14F-4D97-AF65-F5344CB8AC3E}">
        <p14:creationId xmlns:p14="http://schemas.microsoft.com/office/powerpoint/2010/main" val="2131473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118389" cy="547783"/>
          </a:xfrm>
        </p:spPr>
        <p:txBody>
          <a:bodyPr>
            <a:normAutofit/>
          </a:bodyPr>
          <a:lstStyle/>
          <a:p>
            <a:r>
              <a:rPr lang="en-US" dirty="0" err="1" smtClean="0">
                <a:solidFill>
                  <a:srgbClr val="7D0224"/>
                </a:solidFill>
              </a:rPr>
              <a:t>Openstack</a:t>
            </a:r>
            <a:r>
              <a:rPr lang="en-US" dirty="0" smtClean="0">
                <a:solidFill>
                  <a:srgbClr val="7D0224"/>
                </a:solidFill>
              </a:rPr>
              <a:t> Projects  </a:t>
            </a:r>
            <a:r>
              <a:rPr lang="is-IS" dirty="0" smtClean="0">
                <a:solidFill>
                  <a:srgbClr val="7D0224"/>
                </a:solidFill>
              </a:rPr>
              <a:t>…some other services</a:t>
            </a:r>
            <a:endParaRPr lang="en-US" dirty="0"/>
          </a:p>
        </p:txBody>
      </p:sp>
      <p:sp>
        <p:nvSpPr>
          <p:cNvPr id="22" name="Title 1"/>
          <p:cNvSpPr txBox="1">
            <a:spLocks/>
          </p:cNvSpPr>
          <p:nvPr/>
        </p:nvSpPr>
        <p:spPr>
          <a:xfrm>
            <a:off x="3486150" y="2800350"/>
            <a:ext cx="3886200" cy="457200"/>
          </a:xfrm>
          <a:prstGeom prst="rect">
            <a:avLst/>
          </a:prstGeom>
        </p:spPr>
        <p:txBody>
          <a:bodyPr vert="horz" lIns="68580" tIns="34290" rIns="68580" bIns="34290" rtlCol="0" anchor="ctr">
            <a:noAutofit/>
          </a:bodyPr>
          <a:lstStyle>
            <a:lvl1pPr algn="l" defTabSz="914400" rtl="0" eaLnBrk="1" latinLnBrk="0" hangingPunct="1">
              <a:spcBef>
                <a:spcPct val="0"/>
              </a:spcBef>
              <a:buNone/>
              <a:defRPr sz="3600" kern="1200">
                <a:solidFill>
                  <a:srgbClr val="68060B"/>
                </a:solidFill>
                <a:latin typeface="Helvetica"/>
                <a:ea typeface="+mj-ea"/>
                <a:cs typeface="Helvetica"/>
              </a:defRPr>
            </a:lvl1pPr>
          </a:lstStyle>
          <a:p>
            <a:endParaRPr lang="en-US" sz="2100">
              <a:solidFill>
                <a:schemeClr val="tx1">
                  <a:lumMod val="75000"/>
                  <a:lumOff val="25000"/>
                </a:schemeClr>
              </a:solidFill>
            </a:endParaRPr>
          </a:p>
        </p:txBody>
      </p:sp>
      <p:sp>
        <p:nvSpPr>
          <p:cNvPr id="3" name="TextBox 2"/>
          <p:cNvSpPr txBox="1"/>
          <p:nvPr/>
        </p:nvSpPr>
        <p:spPr>
          <a:xfrm>
            <a:off x="1836731" y="3781167"/>
            <a:ext cx="5470537" cy="369332"/>
          </a:xfrm>
          <a:prstGeom prst="rect">
            <a:avLst/>
          </a:prstGeom>
          <a:noFill/>
        </p:spPr>
        <p:txBody>
          <a:bodyPr wrap="none" rtlCol="0">
            <a:spAutoFit/>
          </a:bodyPr>
          <a:lstStyle/>
          <a:p>
            <a:r>
              <a:rPr lang="en-US" dirty="0"/>
              <a:t>https://</a:t>
            </a:r>
            <a:r>
              <a:rPr lang="en-US" dirty="0" err="1"/>
              <a:t>www.openstack.org</a:t>
            </a:r>
            <a:r>
              <a:rPr lang="en-US" dirty="0"/>
              <a:t>/software/project-navigator/</a:t>
            </a:r>
          </a:p>
        </p:txBody>
      </p:sp>
      <p:graphicFrame>
        <p:nvGraphicFramePr>
          <p:cNvPr id="6" name="Table 5"/>
          <p:cNvGraphicFramePr>
            <a:graphicFrameLocks noGrp="1"/>
          </p:cNvGraphicFramePr>
          <p:nvPr>
            <p:extLst>
              <p:ext uri="{D42A27DB-BD31-4B8C-83A1-F6EECF244321}">
                <p14:modId xmlns:p14="http://schemas.microsoft.com/office/powerpoint/2010/main" val="1203236243"/>
              </p:ext>
            </p:extLst>
          </p:nvPr>
        </p:nvGraphicFramePr>
        <p:xfrm>
          <a:off x="901700" y="969520"/>
          <a:ext cx="6704444" cy="2507970"/>
        </p:xfrm>
        <a:graphic>
          <a:graphicData uri="http://schemas.openxmlformats.org/drawingml/2006/table">
            <a:tbl>
              <a:tblPr firstRow="1" bandRow="1">
                <a:tableStyleId>{5C22544A-7EE6-4342-B048-85BDC9FD1C3A}</a:tableStyleId>
              </a:tblPr>
              <a:tblGrid>
                <a:gridCol w="1693017"/>
                <a:gridCol w="1226840"/>
                <a:gridCol w="1613267"/>
                <a:gridCol w="1069340"/>
                <a:gridCol w="1101980"/>
              </a:tblGrid>
              <a:tr h="417995">
                <a:tc>
                  <a:txBody>
                    <a:bodyPr/>
                    <a:lstStyle/>
                    <a:p>
                      <a:r>
                        <a:rPr lang="en-US" dirty="0" smtClean="0"/>
                        <a:t>Service</a:t>
                      </a:r>
                      <a:endParaRPr lang="en-US" dirty="0"/>
                    </a:p>
                  </a:txBody>
                  <a:tcPr/>
                </a:tc>
                <a:tc>
                  <a:txBody>
                    <a:bodyPr/>
                    <a:lstStyle/>
                    <a:p>
                      <a:r>
                        <a:rPr lang="en-US" dirty="0" smtClean="0"/>
                        <a:t>Name</a:t>
                      </a:r>
                      <a:endParaRPr lang="en-US" dirty="0"/>
                    </a:p>
                  </a:txBody>
                  <a:tcPr/>
                </a:tc>
                <a:tc>
                  <a:txBody>
                    <a:bodyPr/>
                    <a:lstStyle/>
                    <a:p>
                      <a:pPr algn="ctr"/>
                      <a:r>
                        <a:rPr lang="en-US" dirty="0" smtClean="0"/>
                        <a:t>Adoption</a:t>
                      </a:r>
                      <a:endParaRPr lang="en-US" dirty="0"/>
                    </a:p>
                  </a:txBody>
                  <a:tcPr/>
                </a:tc>
                <a:tc>
                  <a:txBody>
                    <a:bodyPr/>
                    <a:lstStyle/>
                    <a:p>
                      <a:pPr algn="ctr"/>
                      <a:r>
                        <a:rPr lang="en-US" dirty="0" smtClean="0"/>
                        <a:t>Maturity</a:t>
                      </a:r>
                      <a:endParaRPr lang="en-US" dirty="0"/>
                    </a:p>
                  </a:txBody>
                  <a:tcPr/>
                </a:tc>
                <a:tc>
                  <a:txBody>
                    <a:bodyPr/>
                    <a:lstStyle/>
                    <a:p>
                      <a:pPr algn="ctr"/>
                      <a:r>
                        <a:rPr lang="en-US" dirty="0" smtClean="0"/>
                        <a:t>Age</a:t>
                      </a:r>
                      <a:endParaRPr lang="en-US" dirty="0"/>
                    </a:p>
                  </a:txBody>
                  <a:tcPr/>
                </a:tc>
              </a:tr>
              <a:tr h="417995">
                <a:tc>
                  <a:txBody>
                    <a:bodyPr/>
                    <a:lstStyle/>
                    <a:p>
                      <a:r>
                        <a:rPr lang="en-US" dirty="0" smtClean="0"/>
                        <a:t>Dashboard</a:t>
                      </a:r>
                      <a:endParaRPr lang="en-US" dirty="0"/>
                    </a:p>
                  </a:txBody>
                  <a:tcPr/>
                </a:tc>
                <a:tc>
                  <a:txBody>
                    <a:bodyPr/>
                    <a:lstStyle/>
                    <a:p>
                      <a:r>
                        <a:rPr lang="en-US" dirty="0" smtClean="0"/>
                        <a:t>Horizon</a:t>
                      </a:r>
                      <a:endParaRPr lang="en-US" dirty="0"/>
                    </a:p>
                  </a:txBody>
                  <a:tcPr/>
                </a:tc>
                <a:tc>
                  <a:txBody>
                    <a:bodyPr/>
                    <a:lstStyle/>
                    <a:p>
                      <a:pPr algn="ctr"/>
                      <a:r>
                        <a:rPr lang="en-US" dirty="0" smtClean="0"/>
                        <a:t>87%</a:t>
                      </a:r>
                      <a:endParaRPr lang="en-US" dirty="0"/>
                    </a:p>
                  </a:txBody>
                  <a:tcPr/>
                </a:tc>
                <a:tc>
                  <a:txBody>
                    <a:bodyPr/>
                    <a:lstStyle/>
                    <a:p>
                      <a:pPr algn="ctr"/>
                      <a:r>
                        <a:rPr lang="en-US" dirty="0" smtClean="0"/>
                        <a:t>6/8</a:t>
                      </a:r>
                      <a:endParaRPr lang="en-US" dirty="0"/>
                    </a:p>
                  </a:txBody>
                  <a:tcPr/>
                </a:tc>
                <a:tc>
                  <a:txBody>
                    <a:bodyPr/>
                    <a:lstStyle/>
                    <a:p>
                      <a:pPr algn="ctr"/>
                      <a:r>
                        <a:rPr lang="en-US" dirty="0" smtClean="0"/>
                        <a:t>5 </a:t>
                      </a:r>
                      <a:r>
                        <a:rPr lang="en-US" dirty="0" err="1" smtClean="0"/>
                        <a:t>yrs</a:t>
                      </a:r>
                      <a:endParaRPr lang="en-US" dirty="0" smtClean="0"/>
                    </a:p>
                  </a:txBody>
                  <a:tcPr/>
                </a:tc>
              </a:tr>
              <a:tr h="417995">
                <a:tc>
                  <a:txBody>
                    <a:bodyPr/>
                    <a:lstStyle/>
                    <a:p>
                      <a:r>
                        <a:rPr lang="en-US" dirty="0" smtClean="0"/>
                        <a:t>Telemetry</a:t>
                      </a:r>
                      <a:endParaRPr lang="en-US" dirty="0"/>
                    </a:p>
                  </a:txBody>
                  <a:tcPr/>
                </a:tc>
                <a:tc>
                  <a:txBody>
                    <a:bodyPr/>
                    <a:lstStyle/>
                    <a:p>
                      <a:r>
                        <a:rPr lang="en-US" dirty="0" smtClean="0"/>
                        <a:t>Ceilometer</a:t>
                      </a:r>
                      <a:endParaRPr lang="en-US" dirty="0"/>
                    </a:p>
                  </a:txBody>
                  <a:tcPr/>
                </a:tc>
                <a:tc>
                  <a:txBody>
                    <a:bodyPr/>
                    <a:lstStyle/>
                    <a:p>
                      <a:pPr algn="ctr"/>
                      <a:r>
                        <a:rPr lang="en-US" dirty="0" smtClean="0"/>
                        <a:t>55%</a:t>
                      </a:r>
                      <a:endParaRPr lang="en-US" dirty="0"/>
                    </a:p>
                  </a:txBody>
                  <a:tcPr/>
                </a:tc>
                <a:tc>
                  <a:txBody>
                    <a:bodyPr/>
                    <a:lstStyle/>
                    <a:p>
                      <a:pPr algn="ctr"/>
                      <a:r>
                        <a:rPr lang="en-US" dirty="0" smtClean="0"/>
                        <a:t>1/8</a:t>
                      </a:r>
                      <a:endParaRPr lang="en-US" dirty="0"/>
                    </a:p>
                  </a:txBody>
                  <a:tcPr/>
                </a:tc>
                <a:tc>
                  <a:txBody>
                    <a:bodyPr/>
                    <a:lstStyle/>
                    <a:p>
                      <a:pPr algn="ctr"/>
                      <a:r>
                        <a:rPr lang="en-US" dirty="0" smtClean="0"/>
                        <a:t>4 </a:t>
                      </a:r>
                      <a:r>
                        <a:rPr lang="en-US" dirty="0" err="1" smtClean="0"/>
                        <a:t>yrs</a:t>
                      </a:r>
                      <a:endParaRPr lang="en-US" dirty="0"/>
                    </a:p>
                  </a:txBody>
                  <a:tcPr/>
                </a:tc>
              </a:tr>
              <a:tr h="417995">
                <a:tc>
                  <a:txBody>
                    <a:bodyPr/>
                    <a:lstStyle/>
                    <a:p>
                      <a:r>
                        <a:rPr lang="en-US" dirty="0" smtClean="0"/>
                        <a:t>Orchestration</a:t>
                      </a:r>
                      <a:endParaRPr lang="en-US" dirty="0"/>
                    </a:p>
                  </a:txBody>
                  <a:tcPr/>
                </a:tc>
                <a:tc>
                  <a:txBody>
                    <a:bodyPr/>
                    <a:lstStyle/>
                    <a:p>
                      <a:r>
                        <a:rPr lang="en-US" dirty="0" smtClean="0"/>
                        <a:t>Heat</a:t>
                      </a:r>
                      <a:endParaRPr lang="en-US" dirty="0"/>
                    </a:p>
                  </a:txBody>
                  <a:tcPr/>
                </a:tc>
                <a:tc>
                  <a:txBody>
                    <a:bodyPr/>
                    <a:lstStyle/>
                    <a:p>
                      <a:pPr algn="ctr"/>
                      <a:r>
                        <a:rPr lang="en-US" dirty="0" smtClean="0"/>
                        <a:t>67%</a:t>
                      </a:r>
                      <a:endParaRPr lang="en-US" dirty="0"/>
                    </a:p>
                  </a:txBody>
                  <a:tcPr/>
                </a:tc>
                <a:tc>
                  <a:txBody>
                    <a:bodyPr/>
                    <a:lstStyle/>
                    <a:p>
                      <a:pPr algn="ctr"/>
                      <a:r>
                        <a:rPr lang="en-US" dirty="0" smtClean="0"/>
                        <a:t>6/8</a:t>
                      </a:r>
                      <a:endParaRPr lang="en-US" dirty="0"/>
                    </a:p>
                  </a:txBody>
                  <a:tcPr/>
                </a:tc>
                <a:tc>
                  <a:txBody>
                    <a:bodyPr/>
                    <a:lstStyle/>
                    <a:p>
                      <a:pPr algn="ctr"/>
                      <a:r>
                        <a:rPr lang="en-US" dirty="0" smtClean="0"/>
                        <a:t>4 </a:t>
                      </a:r>
                      <a:r>
                        <a:rPr lang="en-US" dirty="0" err="1" smtClean="0"/>
                        <a:t>yrs</a:t>
                      </a:r>
                      <a:endParaRPr lang="en-US" dirty="0"/>
                    </a:p>
                  </a:txBody>
                  <a:tcPr/>
                </a:tc>
              </a:tr>
              <a:tr h="417995">
                <a:tc>
                  <a:txBody>
                    <a:bodyPr/>
                    <a:lstStyle/>
                    <a:p>
                      <a:r>
                        <a:rPr lang="en-US" dirty="0" smtClean="0"/>
                        <a:t>Containers </a:t>
                      </a:r>
                      <a:endParaRPr lang="en-US" dirty="0"/>
                    </a:p>
                  </a:txBody>
                  <a:tcPr/>
                </a:tc>
                <a:tc>
                  <a:txBody>
                    <a:bodyPr/>
                    <a:lstStyle/>
                    <a:p>
                      <a:r>
                        <a:rPr lang="en-US" dirty="0" smtClean="0"/>
                        <a:t>Magnum</a:t>
                      </a:r>
                      <a:endParaRPr lang="en-US" dirty="0"/>
                    </a:p>
                  </a:txBody>
                  <a:tcPr/>
                </a:tc>
                <a:tc>
                  <a:txBody>
                    <a:bodyPr/>
                    <a:lstStyle/>
                    <a:p>
                      <a:pPr algn="ctr"/>
                      <a:r>
                        <a:rPr lang="en-US" dirty="0" smtClean="0"/>
                        <a:t>11%</a:t>
                      </a:r>
                      <a:endParaRPr lang="en-US" dirty="0"/>
                    </a:p>
                  </a:txBody>
                  <a:tcPr/>
                </a:tc>
                <a:tc>
                  <a:txBody>
                    <a:bodyPr/>
                    <a:lstStyle/>
                    <a:p>
                      <a:pPr algn="ctr"/>
                      <a:r>
                        <a:rPr lang="en-US" dirty="0" smtClean="0"/>
                        <a:t>2/8</a:t>
                      </a:r>
                      <a:endParaRPr lang="en-US" dirty="0"/>
                    </a:p>
                  </a:txBody>
                  <a:tcPr/>
                </a:tc>
                <a:tc>
                  <a:txBody>
                    <a:bodyPr/>
                    <a:lstStyle/>
                    <a:p>
                      <a:pPr algn="ctr"/>
                      <a:r>
                        <a:rPr lang="en-US" baseline="0" dirty="0" smtClean="0"/>
                        <a:t>2 </a:t>
                      </a:r>
                      <a:r>
                        <a:rPr lang="en-US" baseline="0" dirty="0" err="1" smtClean="0"/>
                        <a:t>yrs</a:t>
                      </a:r>
                      <a:endParaRPr lang="en-US" dirty="0"/>
                    </a:p>
                  </a:txBody>
                  <a:tcPr/>
                </a:tc>
              </a:tr>
              <a:tr h="417995">
                <a:tc>
                  <a:txBody>
                    <a:bodyPr/>
                    <a:lstStyle/>
                    <a:p>
                      <a:r>
                        <a:rPr lang="en-US" baseline="0" dirty="0" smtClean="0"/>
                        <a:t>Map/Reduce</a:t>
                      </a:r>
                      <a:endParaRPr lang="en-US" dirty="0"/>
                    </a:p>
                  </a:txBody>
                  <a:tcPr/>
                </a:tc>
                <a:tc>
                  <a:txBody>
                    <a:bodyPr/>
                    <a:lstStyle/>
                    <a:p>
                      <a:r>
                        <a:rPr lang="en-US" dirty="0" smtClean="0"/>
                        <a:t>Sahara</a:t>
                      </a:r>
                      <a:endParaRPr lang="en-US" dirty="0"/>
                    </a:p>
                  </a:txBody>
                  <a:tcPr/>
                </a:tc>
                <a:tc>
                  <a:txBody>
                    <a:bodyPr/>
                    <a:lstStyle/>
                    <a:p>
                      <a:pPr algn="ctr"/>
                      <a:r>
                        <a:rPr lang="en-US" dirty="0" smtClean="0"/>
                        <a:t>10%</a:t>
                      </a:r>
                      <a:endParaRPr lang="en-US" dirty="0"/>
                    </a:p>
                  </a:txBody>
                  <a:tcPr/>
                </a:tc>
                <a:tc>
                  <a:txBody>
                    <a:bodyPr/>
                    <a:lstStyle/>
                    <a:p>
                      <a:pPr algn="ctr"/>
                      <a:r>
                        <a:rPr lang="en-US" dirty="0" smtClean="0"/>
                        <a:t>3/8</a:t>
                      </a:r>
                      <a:endParaRPr lang="en-US" dirty="0"/>
                    </a:p>
                  </a:txBody>
                  <a:tcPr/>
                </a:tc>
                <a:tc>
                  <a:txBody>
                    <a:bodyPr/>
                    <a:lstStyle/>
                    <a:p>
                      <a:pPr algn="ctr"/>
                      <a:r>
                        <a:rPr lang="en-US" dirty="0" smtClean="0"/>
                        <a:t>3 </a:t>
                      </a:r>
                      <a:r>
                        <a:rPr lang="en-US" dirty="0" err="1" smtClean="0"/>
                        <a:t>yrs</a:t>
                      </a:r>
                      <a:endParaRPr lang="en-US" dirty="0"/>
                    </a:p>
                  </a:txBody>
                  <a:tcPr/>
                </a:tc>
              </a:tr>
            </a:tbl>
          </a:graphicData>
        </a:graphic>
      </p:graphicFrame>
    </p:spTree>
    <p:extLst>
      <p:ext uri="{BB962C8B-B14F-4D97-AF65-F5344CB8AC3E}">
        <p14:creationId xmlns:p14="http://schemas.microsoft.com/office/powerpoint/2010/main" val="1120974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118389" cy="547783"/>
          </a:xfrm>
        </p:spPr>
        <p:txBody>
          <a:bodyPr>
            <a:normAutofit/>
          </a:bodyPr>
          <a:lstStyle/>
          <a:p>
            <a:r>
              <a:rPr lang="en-US" dirty="0" err="1" smtClean="0">
                <a:solidFill>
                  <a:srgbClr val="7D0224"/>
                </a:solidFill>
              </a:rPr>
              <a:t>Openstack</a:t>
            </a:r>
            <a:r>
              <a:rPr lang="en-US" dirty="0" smtClean="0">
                <a:solidFill>
                  <a:srgbClr val="7D0224"/>
                </a:solidFill>
              </a:rPr>
              <a:t> Projects  </a:t>
            </a:r>
            <a:r>
              <a:rPr lang="is-IS" dirty="0" smtClean="0">
                <a:solidFill>
                  <a:srgbClr val="7D0224"/>
                </a:solidFill>
              </a:rPr>
              <a:t>…some other services</a:t>
            </a:r>
            <a:endParaRPr lang="en-US" dirty="0"/>
          </a:p>
        </p:txBody>
      </p:sp>
      <p:sp>
        <p:nvSpPr>
          <p:cNvPr id="22" name="Title 1"/>
          <p:cNvSpPr txBox="1">
            <a:spLocks/>
          </p:cNvSpPr>
          <p:nvPr/>
        </p:nvSpPr>
        <p:spPr>
          <a:xfrm>
            <a:off x="3486150" y="2800350"/>
            <a:ext cx="3886200" cy="457200"/>
          </a:xfrm>
          <a:prstGeom prst="rect">
            <a:avLst/>
          </a:prstGeom>
        </p:spPr>
        <p:txBody>
          <a:bodyPr vert="horz" lIns="68580" tIns="34290" rIns="68580" bIns="34290" rtlCol="0" anchor="ctr">
            <a:noAutofit/>
          </a:bodyPr>
          <a:lstStyle>
            <a:lvl1pPr algn="l" defTabSz="914400" rtl="0" eaLnBrk="1" latinLnBrk="0" hangingPunct="1">
              <a:spcBef>
                <a:spcPct val="0"/>
              </a:spcBef>
              <a:buNone/>
              <a:defRPr sz="3600" kern="1200">
                <a:solidFill>
                  <a:srgbClr val="68060B"/>
                </a:solidFill>
                <a:latin typeface="Helvetica"/>
                <a:ea typeface="+mj-ea"/>
                <a:cs typeface="Helvetica"/>
              </a:defRPr>
            </a:lvl1pPr>
          </a:lstStyle>
          <a:p>
            <a:endParaRPr lang="en-US" sz="2100">
              <a:solidFill>
                <a:schemeClr val="tx1">
                  <a:lumMod val="75000"/>
                  <a:lumOff val="25000"/>
                </a:schemeClr>
              </a:solidFill>
            </a:endParaRPr>
          </a:p>
        </p:txBody>
      </p:sp>
      <p:sp>
        <p:nvSpPr>
          <p:cNvPr id="3" name="TextBox 2"/>
          <p:cNvSpPr txBox="1"/>
          <p:nvPr/>
        </p:nvSpPr>
        <p:spPr>
          <a:xfrm>
            <a:off x="1836731" y="3781167"/>
            <a:ext cx="5470537" cy="369332"/>
          </a:xfrm>
          <a:prstGeom prst="rect">
            <a:avLst/>
          </a:prstGeom>
          <a:noFill/>
        </p:spPr>
        <p:txBody>
          <a:bodyPr wrap="none" rtlCol="0">
            <a:spAutoFit/>
          </a:bodyPr>
          <a:lstStyle/>
          <a:p>
            <a:r>
              <a:rPr lang="en-US" dirty="0"/>
              <a:t>https://</a:t>
            </a:r>
            <a:r>
              <a:rPr lang="en-US" dirty="0" err="1"/>
              <a:t>www.openstack.org</a:t>
            </a:r>
            <a:r>
              <a:rPr lang="en-US" dirty="0"/>
              <a:t>/software/project-navigator/</a:t>
            </a:r>
          </a:p>
        </p:txBody>
      </p:sp>
      <p:graphicFrame>
        <p:nvGraphicFramePr>
          <p:cNvPr id="6" name="Table 5"/>
          <p:cNvGraphicFramePr>
            <a:graphicFrameLocks noGrp="1"/>
          </p:cNvGraphicFramePr>
          <p:nvPr>
            <p:extLst>
              <p:ext uri="{D42A27DB-BD31-4B8C-83A1-F6EECF244321}">
                <p14:modId xmlns:p14="http://schemas.microsoft.com/office/powerpoint/2010/main" val="773715129"/>
              </p:ext>
            </p:extLst>
          </p:nvPr>
        </p:nvGraphicFramePr>
        <p:xfrm>
          <a:off x="889000" y="869950"/>
          <a:ext cx="6731000" cy="2021840"/>
        </p:xfrm>
        <a:graphic>
          <a:graphicData uri="http://schemas.openxmlformats.org/drawingml/2006/table">
            <a:tbl>
              <a:tblPr firstRow="1" bandRow="1">
                <a:tableStyleId>{5C22544A-7EE6-4342-B048-85BDC9FD1C3A}</a:tableStyleId>
              </a:tblPr>
              <a:tblGrid>
                <a:gridCol w="1648254"/>
                <a:gridCol w="1411894"/>
                <a:gridCol w="1513053"/>
                <a:gridCol w="1062681"/>
                <a:gridCol w="1095118"/>
              </a:tblGrid>
              <a:tr h="370840">
                <a:tc>
                  <a:txBody>
                    <a:bodyPr/>
                    <a:lstStyle/>
                    <a:p>
                      <a:r>
                        <a:rPr lang="en-US" dirty="0" smtClean="0"/>
                        <a:t>Service</a:t>
                      </a:r>
                      <a:endParaRPr lang="en-US" dirty="0"/>
                    </a:p>
                  </a:txBody>
                  <a:tcPr/>
                </a:tc>
                <a:tc>
                  <a:txBody>
                    <a:bodyPr/>
                    <a:lstStyle/>
                    <a:p>
                      <a:r>
                        <a:rPr lang="en-US" dirty="0" smtClean="0"/>
                        <a:t>Name</a:t>
                      </a:r>
                      <a:endParaRPr lang="en-US" dirty="0"/>
                    </a:p>
                  </a:txBody>
                  <a:tcPr/>
                </a:tc>
                <a:tc>
                  <a:txBody>
                    <a:bodyPr/>
                    <a:lstStyle/>
                    <a:p>
                      <a:pPr algn="ctr"/>
                      <a:r>
                        <a:rPr lang="en-US" dirty="0" smtClean="0"/>
                        <a:t>Adoption</a:t>
                      </a:r>
                      <a:endParaRPr lang="en-US" dirty="0"/>
                    </a:p>
                  </a:txBody>
                  <a:tcPr/>
                </a:tc>
                <a:tc>
                  <a:txBody>
                    <a:bodyPr/>
                    <a:lstStyle/>
                    <a:p>
                      <a:pPr algn="ctr"/>
                      <a:r>
                        <a:rPr lang="en-US" dirty="0" smtClean="0"/>
                        <a:t>Maturity</a:t>
                      </a:r>
                      <a:endParaRPr lang="en-US" dirty="0"/>
                    </a:p>
                  </a:txBody>
                  <a:tcPr/>
                </a:tc>
                <a:tc>
                  <a:txBody>
                    <a:bodyPr/>
                    <a:lstStyle/>
                    <a:p>
                      <a:pPr algn="ctr"/>
                      <a:r>
                        <a:rPr lang="en-US" dirty="0" smtClean="0"/>
                        <a:t>Age</a:t>
                      </a:r>
                      <a:endParaRPr lang="en-US" dirty="0"/>
                    </a:p>
                  </a:txBody>
                  <a:tcPr/>
                </a:tc>
              </a:tr>
              <a:tr h="370840">
                <a:tc>
                  <a:txBody>
                    <a:bodyPr/>
                    <a:lstStyle/>
                    <a:p>
                      <a:r>
                        <a:rPr lang="en-US" dirty="0" smtClean="0"/>
                        <a:t>Shared Filesystems</a:t>
                      </a:r>
                      <a:endParaRPr lang="en-US" dirty="0"/>
                    </a:p>
                  </a:txBody>
                  <a:tcPr/>
                </a:tc>
                <a:tc>
                  <a:txBody>
                    <a:bodyPr/>
                    <a:lstStyle/>
                    <a:p>
                      <a:r>
                        <a:rPr lang="en-US" dirty="0" smtClean="0"/>
                        <a:t>Manila</a:t>
                      </a:r>
                      <a:endParaRPr lang="en-US" dirty="0"/>
                    </a:p>
                  </a:txBody>
                  <a:tcPr/>
                </a:tc>
                <a:tc>
                  <a:txBody>
                    <a:bodyPr/>
                    <a:lstStyle/>
                    <a:p>
                      <a:pPr algn="ctr"/>
                      <a:r>
                        <a:rPr lang="en-US" dirty="0" smtClean="0"/>
                        <a:t>14%</a:t>
                      </a:r>
                      <a:endParaRPr lang="en-US" dirty="0"/>
                    </a:p>
                  </a:txBody>
                  <a:tcPr/>
                </a:tc>
                <a:tc>
                  <a:txBody>
                    <a:bodyPr/>
                    <a:lstStyle/>
                    <a:p>
                      <a:pPr algn="ctr"/>
                      <a:r>
                        <a:rPr lang="en-US" dirty="0" smtClean="0"/>
                        <a:t>5/8</a:t>
                      </a:r>
                      <a:endParaRPr lang="en-US" dirty="0"/>
                    </a:p>
                  </a:txBody>
                  <a:tcPr/>
                </a:tc>
                <a:tc>
                  <a:txBody>
                    <a:bodyPr/>
                    <a:lstStyle/>
                    <a:p>
                      <a:pPr algn="ctr"/>
                      <a:r>
                        <a:rPr lang="en-US" dirty="0" smtClean="0"/>
                        <a:t>3 </a:t>
                      </a:r>
                      <a:r>
                        <a:rPr lang="en-US" dirty="0" err="1" smtClean="0"/>
                        <a:t>yrs</a:t>
                      </a:r>
                      <a:endParaRPr lang="en-US" dirty="0"/>
                    </a:p>
                  </a:txBody>
                  <a:tcPr/>
                </a:tc>
              </a:tr>
              <a:tr h="370840">
                <a:tc>
                  <a:txBody>
                    <a:bodyPr/>
                    <a:lstStyle/>
                    <a:p>
                      <a:r>
                        <a:rPr lang="en-US" dirty="0" smtClean="0"/>
                        <a:t>Workflow</a:t>
                      </a:r>
                      <a:endParaRPr lang="en-US" dirty="0"/>
                    </a:p>
                  </a:txBody>
                  <a:tcPr/>
                </a:tc>
                <a:tc>
                  <a:txBody>
                    <a:bodyPr/>
                    <a:lstStyle/>
                    <a:p>
                      <a:r>
                        <a:rPr lang="en-US" dirty="0" smtClean="0"/>
                        <a:t>Mistral</a:t>
                      </a:r>
                      <a:endParaRPr lang="en-US" dirty="0"/>
                    </a:p>
                  </a:txBody>
                  <a:tcPr/>
                </a:tc>
                <a:tc>
                  <a:txBody>
                    <a:bodyPr/>
                    <a:lstStyle/>
                    <a:p>
                      <a:pPr algn="ctr"/>
                      <a:r>
                        <a:rPr lang="en-US" dirty="0" smtClean="0"/>
                        <a:t>5%</a:t>
                      </a:r>
                      <a:endParaRPr lang="en-US" dirty="0"/>
                    </a:p>
                  </a:txBody>
                  <a:tcPr/>
                </a:tc>
                <a:tc>
                  <a:txBody>
                    <a:bodyPr/>
                    <a:lstStyle/>
                    <a:p>
                      <a:pPr algn="ctr"/>
                      <a:r>
                        <a:rPr lang="en-US" dirty="0" smtClean="0"/>
                        <a:t>1/7</a:t>
                      </a:r>
                      <a:endParaRPr lang="en-US" dirty="0"/>
                    </a:p>
                  </a:txBody>
                  <a:tcPr/>
                </a:tc>
                <a:tc>
                  <a:txBody>
                    <a:bodyPr/>
                    <a:lstStyle/>
                    <a:p>
                      <a:pPr algn="ctr"/>
                      <a:r>
                        <a:rPr lang="en-US" dirty="0" smtClean="0"/>
                        <a:t>1 </a:t>
                      </a:r>
                      <a:r>
                        <a:rPr lang="en-US" dirty="0" err="1" smtClean="0"/>
                        <a:t>yr</a:t>
                      </a:r>
                      <a:endParaRPr lang="en-US" dirty="0"/>
                    </a:p>
                  </a:txBody>
                  <a:tcPr/>
                </a:tc>
              </a:tr>
              <a:tr h="370840">
                <a:tc>
                  <a:txBody>
                    <a:bodyPr/>
                    <a:lstStyle/>
                    <a:p>
                      <a:r>
                        <a:rPr lang="en-US" dirty="0" smtClean="0"/>
                        <a:t>Load Balancing</a:t>
                      </a:r>
                      <a:r>
                        <a:rPr lang="en-US" baseline="0" dirty="0" smtClean="0"/>
                        <a:t> as a Service</a:t>
                      </a:r>
                      <a:endParaRPr lang="en-US" dirty="0"/>
                    </a:p>
                  </a:txBody>
                  <a:tcPr/>
                </a:tc>
                <a:tc>
                  <a:txBody>
                    <a:bodyPr/>
                    <a:lstStyle/>
                    <a:p>
                      <a:r>
                        <a:rPr lang="en-US" dirty="0" smtClean="0"/>
                        <a:t>Octavia</a:t>
                      </a:r>
                      <a:endParaRPr lang="en-US" dirty="0"/>
                    </a:p>
                  </a:txBody>
                  <a:tcPr/>
                </a:tc>
                <a:tc>
                  <a:txBody>
                    <a:bodyPr/>
                    <a:lstStyle/>
                    <a:p>
                      <a:pPr algn="ctr"/>
                      <a:r>
                        <a:rPr lang="en-US" dirty="0" smtClean="0"/>
                        <a:t>&gt;0%</a:t>
                      </a:r>
                    </a:p>
                  </a:txBody>
                  <a:tcPr/>
                </a:tc>
                <a:tc>
                  <a:txBody>
                    <a:bodyPr/>
                    <a:lstStyle/>
                    <a:p>
                      <a:pPr algn="ctr"/>
                      <a:r>
                        <a:rPr lang="en-US" dirty="0" smtClean="0"/>
                        <a:t>1/7</a:t>
                      </a:r>
                      <a:endParaRPr lang="en-US" dirty="0"/>
                    </a:p>
                  </a:txBody>
                  <a:tcPr/>
                </a:tc>
                <a:tc>
                  <a:txBody>
                    <a:bodyPr/>
                    <a:lstStyle/>
                    <a:p>
                      <a:pPr algn="ctr"/>
                      <a:r>
                        <a:rPr lang="en-US" dirty="0" smtClean="0"/>
                        <a:t>1 </a:t>
                      </a:r>
                      <a:r>
                        <a:rPr lang="en-US" dirty="0" err="1" smtClean="0"/>
                        <a:t>yr</a:t>
                      </a:r>
                      <a:endParaRPr lang="en-US" dirty="0"/>
                    </a:p>
                  </a:txBody>
                  <a:tcPr/>
                </a:tc>
              </a:tr>
            </a:tbl>
          </a:graphicData>
        </a:graphic>
      </p:graphicFrame>
    </p:spTree>
    <p:extLst>
      <p:ext uri="{BB962C8B-B14F-4D97-AF65-F5344CB8AC3E}">
        <p14:creationId xmlns:p14="http://schemas.microsoft.com/office/powerpoint/2010/main" val="217589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D0224"/>
                </a:solidFill>
              </a:rPr>
              <a:t>Hardware &amp; Infrastructure</a:t>
            </a:r>
            <a:endParaRPr lang="en-US" dirty="0">
              <a:solidFill>
                <a:srgbClr val="7D0224"/>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97026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116957" cy="536143"/>
          </a:xfrm>
        </p:spPr>
        <p:txBody>
          <a:bodyPr/>
          <a:lstStyle/>
          <a:p>
            <a:r>
              <a:rPr lang="en-US" dirty="0" smtClean="0">
                <a:solidFill>
                  <a:srgbClr val="7D0224"/>
                </a:solidFill>
              </a:rPr>
              <a:t>Production Cloud Hardware (per site)	</a:t>
            </a:r>
            <a:endParaRPr lang="en-US" dirty="0">
              <a:solidFill>
                <a:srgbClr val="7D0224"/>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28566388"/>
              </p:ext>
            </p:extLst>
          </p:nvPr>
        </p:nvGraphicFramePr>
        <p:xfrm>
          <a:off x="1113182" y="857247"/>
          <a:ext cx="6671919" cy="3400676"/>
        </p:xfrm>
        <a:graphic>
          <a:graphicData uri="http://schemas.openxmlformats.org/drawingml/2006/table">
            <a:tbl>
              <a:tblPr firstRow="1" bandRow="1">
                <a:tableStyleId>{B301B821-A1FF-4177-AEE7-76D212191A09}</a:tableStyleId>
              </a:tblPr>
              <a:tblGrid>
                <a:gridCol w="1667980"/>
                <a:gridCol w="844286"/>
                <a:gridCol w="2491673"/>
                <a:gridCol w="1667980"/>
              </a:tblGrid>
              <a:tr h="298342">
                <a:tc>
                  <a:txBody>
                    <a:bodyPr/>
                    <a:lstStyle/>
                    <a:p>
                      <a:r>
                        <a:rPr lang="en-US" sz="1200" smtClean="0"/>
                        <a:t>Hardware</a:t>
                      </a:r>
                      <a:endParaRPr lang="en-US" sz="1200"/>
                    </a:p>
                  </a:txBody>
                  <a:tcPr/>
                </a:tc>
                <a:tc>
                  <a:txBody>
                    <a:bodyPr/>
                    <a:lstStyle/>
                    <a:p>
                      <a:pPr algn="ctr"/>
                      <a:r>
                        <a:rPr lang="en-US" sz="1200" smtClean="0"/>
                        <a:t>Number</a:t>
                      </a:r>
                      <a:endParaRPr lang="en-US" sz="1200"/>
                    </a:p>
                  </a:txBody>
                  <a:tcPr/>
                </a:tc>
                <a:tc>
                  <a:txBody>
                    <a:bodyPr/>
                    <a:lstStyle/>
                    <a:p>
                      <a:r>
                        <a:rPr lang="en-US" sz="1200" smtClean="0"/>
                        <a:t>Specifications</a:t>
                      </a:r>
                      <a:endParaRPr lang="en-US" sz="1200"/>
                    </a:p>
                  </a:txBody>
                  <a:tcPr/>
                </a:tc>
                <a:tc>
                  <a:txBody>
                    <a:bodyPr/>
                    <a:lstStyle/>
                    <a:p>
                      <a:r>
                        <a:rPr lang="en-US" sz="1200" smtClean="0"/>
                        <a:t>Function (IU)</a:t>
                      </a:r>
                      <a:endParaRPr lang="en-US" sz="1200"/>
                    </a:p>
                  </a:txBody>
                  <a:tcPr/>
                </a:tc>
              </a:tr>
              <a:tr h="728206">
                <a:tc>
                  <a:txBody>
                    <a:bodyPr/>
                    <a:lstStyle/>
                    <a:p>
                      <a:r>
                        <a:rPr lang="en-US" sz="1200" smtClean="0"/>
                        <a:t>Dell PowerEdge</a:t>
                      </a:r>
                    </a:p>
                    <a:p>
                      <a:r>
                        <a:rPr lang="en-US" sz="1200" smtClean="0"/>
                        <a:t>M630 blades</a:t>
                      </a:r>
                      <a:endParaRPr lang="en-US" sz="1200"/>
                    </a:p>
                  </a:txBody>
                  <a:tcPr/>
                </a:tc>
                <a:tc>
                  <a:txBody>
                    <a:bodyPr/>
                    <a:lstStyle/>
                    <a:p>
                      <a:pPr algn="ctr"/>
                      <a:r>
                        <a:rPr lang="en-US" sz="1200" smtClean="0">
                          <a:solidFill>
                            <a:srgbClr val="FF0000"/>
                          </a:solidFill>
                        </a:rPr>
                        <a:t>320</a:t>
                      </a:r>
                      <a:endParaRPr lang="en-US" sz="1200">
                        <a:solidFill>
                          <a:srgbClr val="FF0000"/>
                        </a:solidFill>
                      </a:endParaRPr>
                    </a:p>
                  </a:txBody>
                  <a:tcPr/>
                </a:tc>
                <a:tc>
                  <a:txBody>
                    <a:bodyPr/>
                    <a:lstStyle/>
                    <a:p>
                      <a:r>
                        <a:rPr lang="en-US" sz="1200" smtClean="0"/>
                        <a:t>2X Intel E5-2680v3 “</a:t>
                      </a:r>
                      <a:r>
                        <a:rPr lang="en-US" sz="1200" smtClean="0">
                          <a:solidFill>
                            <a:srgbClr val="FF0000"/>
                          </a:solidFill>
                        </a:rPr>
                        <a:t>Haswell</a:t>
                      </a:r>
                      <a:r>
                        <a:rPr lang="en-US" sz="1200" smtClean="0"/>
                        <a:t>”</a:t>
                      </a:r>
                    </a:p>
                    <a:p>
                      <a:r>
                        <a:rPr lang="en-US" sz="1200" smtClean="0"/>
                        <a:t>24 cores @ 2.5 GHz</a:t>
                      </a:r>
                    </a:p>
                    <a:p>
                      <a:r>
                        <a:rPr lang="en-US" sz="1200" smtClean="0"/>
                        <a:t>128 GB RAM</a:t>
                      </a:r>
                    </a:p>
                    <a:p>
                      <a:r>
                        <a:rPr lang="en-US" sz="1200" smtClean="0"/>
                        <a:t>2</a:t>
                      </a:r>
                      <a:r>
                        <a:rPr lang="en-US" sz="1200" baseline="0" smtClean="0"/>
                        <a:t> TB local disk</a:t>
                      </a:r>
                      <a:endParaRPr lang="en-US" sz="1200" smtClean="0"/>
                    </a:p>
                  </a:txBody>
                  <a:tcPr/>
                </a:tc>
                <a:tc>
                  <a:txBody>
                    <a:bodyPr/>
                    <a:lstStyle/>
                    <a:p>
                      <a:r>
                        <a:rPr lang="en-US" sz="1200" baseline="0" smtClean="0">
                          <a:solidFill>
                            <a:srgbClr val="FF0000"/>
                          </a:solidFill>
                        </a:rPr>
                        <a:t>Compute hosts</a:t>
                      </a:r>
                    </a:p>
                    <a:p>
                      <a:r>
                        <a:rPr lang="en-US" sz="1200" baseline="0" smtClean="0"/>
                        <a:t>OpenStack services</a:t>
                      </a:r>
                    </a:p>
                  </a:txBody>
                  <a:tcPr/>
                </a:tc>
              </a:tr>
              <a:tr h="946669">
                <a:tc>
                  <a:txBody>
                    <a:bodyPr/>
                    <a:lstStyle/>
                    <a:p>
                      <a:r>
                        <a:rPr lang="en-US" sz="1200" smtClean="0"/>
                        <a:t>Dell PowerEdge</a:t>
                      </a:r>
                    </a:p>
                    <a:p>
                      <a:r>
                        <a:rPr lang="en-US" sz="1200" smtClean="0"/>
                        <a:t>R630 1U server</a:t>
                      </a:r>
                      <a:endParaRPr lang="en-US" sz="1200"/>
                    </a:p>
                  </a:txBody>
                  <a:tcPr/>
                </a:tc>
                <a:tc>
                  <a:txBody>
                    <a:bodyPr/>
                    <a:lstStyle/>
                    <a:p>
                      <a:pPr algn="ctr"/>
                      <a:r>
                        <a:rPr lang="en-US" sz="1200" smtClean="0"/>
                        <a:t>7</a:t>
                      </a:r>
                      <a:endParaRPr lang="en-US" sz="1200"/>
                    </a:p>
                  </a:txBody>
                  <a:tcPr/>
                </a:tc>
                <a:tc>
                  <a:txBody>
                    <a:bodyPr/>
                    <a:lstStyle/>
                    <a:p>
                      <a:r>
                        <a:rPr lang="en-US" sz="1200" smtClean="0"/>
                        <a:t>2X Intel E5-2680v3 “Haswell”</a:t>
                      </a:r>
                    </a:p>
                    <a:p>
                      <a:r>
                        <a:rPr lang="en-US" sz="1200" smtClean="0"/>
                        <a:t>24 cores @ 2.5 GHz</a:t>
                      </a:r>
                    </a:p>
                    <a:p>
                      <a:r>
                        <a:rPr lang="en-US" sz="1200" smtClean="0"/>
                        <a:t>128 GB RAM</a:t>
                      </a:r>
                    </a:p>
                    <a:p>
                      <a:r>
                        <a:rPr lang="en-US" sz="1200" smtClean="0"/>
                        <a:t>2</a:t>
                      </a:r>
                      <a:r>
                        <a:rPr lang="en-US" sz="1200" baseline="0" smtClean="0"/>
                        <a:t> TB local disk</a:t>
                      </a:r>
                      <a:endParaRPr lang="en-US" sz="1200"/>
                    </a:p>
                  </a:txBody>
                  <a:tcPr/>
                </a:tc>
                <a:tc>
                  <a:txBody>
                    <a:bodyPr/>
                    <a:lstStyle/>
                    <a:p>
                      <a:r>
                        <a:rPr lang="en-US" sz="1200" smtClean="0"/>
                        <a:t>Cluster</a:t>
                      </a:r>
                      <a:r>
                        <a:rPr lang="en-US" sz="1200" baseline="0" smtClean="0"/>
                        <a:t> management,</a:t>
                      </a:r>
                    </a:p>
                    <a:p>
                      <a:r>
                        <a:rPr lang="en-US" sz="1200" baseline="0" smtClean="0"/>
                        <a:t>High Availability,</a:t>
                      </a:r>
                    </a:p>
                    <a:p>
                      <a:r>
                        <a:rPr lang="en-US" sz="1200" baseline="0" smtClean="0"/>
                        <a:t>Databases,</a:t>
                      </a:r>
                    </a:p>
                    <a:p>
                      <a:r>
                        <a:rPr lang="en-US" sz="1200" baseline="0" err="1" smtClean="0"/>
                        <a:t>RabbitMQ</a:t>
                      </a:r>
                      <a:endParaRPr lang="en-US" sz="1200" baseline="0" smtClean="0"/>
                    </a:p>
                  </a:txBody>
                  <a:tcPr/>
                </a:tc>
              </a:tr>
              <a:tr h="728206">
                <a:tc>
                  <a:txBody>
                    <a:bodyPr/>
                    <a:lstStyle/>
                    <a:p>
                      <a:r>
                        <a:rPr lang="en-US" sz="1200" smtClean="0"/>
                        <a:t>Dell PowerEdge</a:t>
                      </a:r>
                    </a:p>
                    <a:p>
                      <a:r>
                        <a:rPr lang="en-US" sz="1200" smtClean="0"/>
                        <a:t>R730xd 2U servers</a:t>
                      </a:r>
                      <a:endParaRPr lang="en-US" sz="1200"/>
                    </a:p>
                  </a:txBody>
                  <a:tcPr/>
                </a:tc>
                <a:tc>
                  <a:txBody>
                    <a:bodyPr/>
                    <a:lstStyle/>
                    <a:p>
                      <a:pPr algn="ctr"/>
                      <a:r>
                        <a:rPr lang="en-US" sz="1200" smtClean="0">
                          <a:solidFill>
                            <a:srgbClr val="FF0000"/>
                          </a:solidFill>
                        </a:rPr>
                        <a:t>20</a:t>
                      </a:r>
                      <a:endParaRPr lang="en-US" sz="1200">
                        <a:solidFill>
                          <a:srgbClr val="FF0000"/>
                        </a:solidFill>
                      </a:endParaRPr>
                    </a:p>
                  </a:txBody>
                  <a:tcPr/>
                </a:tc>
                <a:tc>
                  <a:txBody>
                    <a:bodyPr/>
                    <a:lstStyle/>
                    <a:p>
                      <a:r>
                        <a:rPr lang="en-US" sz="1200" smtClean="0"/>
                        <a:t>2X Intel E5-2680v3 “Haswell”</a:t>
                      </a:r>
                    </a:p>
                    <a:p>
                      <a:r>
                        <a:rPr lang="en-US" sz="1200" smtClean="0"/>
                        <a:t>24 cores @ 2.5 GHz</a:t>
                      </a:r>
                    </a:p>
                    <a:p>
                      <a:r>
                        <a:rPr lang="en-US" sz="1200" smtClean="0"/>
                        <a:t>64 GB RAM</a:t>
                      </a:r>
                    </a:p>
                    <a:p>
                      <a:r>
                        <a:rPr lang="en-US" sz="1200" smtClean="0"/>
                        <a:t>48 TB storage for Ceph pool</a:t>
                      </a:r>
                    </a:p>
                  </a:txBody>
                  <a:tcPr/>
                </a:tc>
                <a:tc>
                  <a:txBody>
                    <a:bodyPr/>
                    <a:lstStyle/>
                    <a:p>
                      <a:r>
                        <a:rPr lang="en-US" sz="1200" smtClean="0"/>
                        <a:t>~</a:t>
                      </a:r>
                      <a:r>
                        <a:rPr lang="en-US" sz="1200" smtClean="0">
                          <a:solidFill>
                            <a:srgbClr val="FF0000"/>
                          </a:solidFill>
                        </a:rPr>
                        <a:t>1 PB Ceph</a:t>
                      </a:r>
                      <a:r>
                        <a:rPr lang="en-US" sz="1200" baseline="0" smtClean="0">
                          <a:solidFill>
                            <a:srgbClr val="FF0000"/>
                          </a:solidFill>
                        </a:rPr>
                        <a:t> storage</a:t>
                      </a:r>
                      <a:endParaRPr lang="en-US" sz="1200">
                        <a:solidFill>
                          <a:srgbClr val="FF0000"/>
                        </a:solidFill>
                      </a:endParaRPr>
                    </a:p>
                  </a:txBody>
                  <a:tcPr/>
                </a:tc>
              </a:tr>
              <a:tr h="509745">
                <a:tc>
                  <a:txBody>
                    <a:bodyPr/>
                    <a:lstStyle/>
                    <a:p>
                      <a:r>
                        <a:rPr lang="en-US" sz="1200" smtClean="0"/>
                        <a:t>Dell S6000-ON network switches</a:t>
                      </a:r>
                      <a:endParaRPr lang="en-US" sz="1200"/>
                    </a:p>
                  </a:txBody>
                  <a:tcPr/>
                </a:tc>
                <a:tc>
                  <a:txBody>
                    <a:bodyPr/>
                    <a:lstStyle/>
                    <a:p>
                      <a:pPr algn="ctr"/>
                      <a:r>
                        <a:rPr lang="en-US" sz="1200" smtClean="0"/>
                        <a:t>9</a:t>
                      </a:r>
                      <a:endParaRPr lang="en-US" sz="120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smtClean="0"/>
                        <a:t>32+2 </a:t>
                      </a:r>
                      <a:r>
                        <a:rPr lang="en-US" sz="1200" smtClean="0">
                          <a:solidFill>
                            <a:srgbClr val="FF0000"/>
                          </a:solidFill>
                        </a:rPr>
                        <a:t>40 Gb/s ports</a:t>
                      </a:r>
                    </a:p>
                    <a:p>
                      <a:endParaRPr lang="en-US" sz="1200"/>
                    </a:p>
                  </a:txBody>
                  <a:tcPr/>
                </a:tc>
                <a:tc>
                  <a:txBody>
                    <a:bodyPr/>
                    <a:lstStyle/>
                    <a:p>
                      <a:r>
                        <a:rPr lang="en-US" sz="1200" smtClean="0"/>
                        <a:t>Top of Rack</a:t>
                      </a:r>
                      <a:r>
                        <a:rPr lang="en-US" sz="1200" baseline="0" smtClean="0"/>
                        <a:t> &amp; </a:t>
                      </a:r>
                      <a:r>
                        <a:rPr lang="en-US" sz="1200" smtClean="0"/>
                        <a:t>Spine</a:t>
                      </a:r>
                    </a:p>
                    <a:p>
                      <a:r>
                        <a:rPr lang="en-US" sz="1200" smtClean="0"/>
                        <a:t>2</a:t>
                      </a:r>
                      <a:r>
                        <a:rPr lang="en-US" sz="1200" baseline="0" smtClean="0"/>
                        <a:t> to 1 Fat Tree topology</a:t>
                      </a:r>
                      <a:endParaRPr lang="en-US" sz="1200"/>
                    </a:p>
                  </a:txBody>
                  <a:tcPr/>
                </a:tc>
              </a:tr>
            </a:tbl>
          </a:graphicData>
        </a:graphic>
      </p:graphicFrame>
    </p:spTree>
    <p:extLst>
      <p:ext uri="{BB962C8B-B14F-4D97-AF65-F5344CB8AC3E}">
        <p14:creationId xmlns:p14="http://schemas.microsoft.com/office/powerpoint/2010/main" val="6306856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01891" cy="597585"/>
          </a:xfrm>
        </p:spPr>
        <p:txBody>
          <a:bodyPr>
            <a:normAutofit/>
          </a:bodyPr>
          <a:lstStyle/>
          <a:p>
            <a:pPr algn="ctr"/>
            <a:r>
              <a:rPr lang="en-US" dirty="0" smtClean="0">
                <a:solidFill>
                  <a:srgbClr val="7D0224"/>
                </a:solidFill>
              </a:rPr>
              <a:t>Jetstream Production Hardware</a:t>
            </a:r>
            <a:endParaRPr lang="en-US" dirty="0">
              <a:solidFill>
                <a:srgbClr val="7D0224"/>
              </a:solidFill>
            </a:endParaRPr>
          </a:p>
        </p:txBody>
      </p:sp>
      <p:pic>
        <p:nvPicPr>
          <p:cNvPr id="3" name="Picture 2" descr="Screen Shot 2015-10-19 at 10.35.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435" y="926243"/>
            <a:ext cx="6135130" cy="3395237"/>
          </a:xfrm>
          <a:prstGeom prst="rect">
            <a:avLst/>
          </a:prstGeom>
        </p:spPr>
      </p:pic>
    </p:spTree>
    <p:extLst>
      <p:ext uri="{BB962C8B-B14F-4D97-AF65-F5344CB8AC3E}">
        <p14:creationId xmlns:p14="http://schemas.microsoft.com/office/powerpoint/2010/main" val="17568982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D0224"/>
                </a:solidFill>
              </a:rPr>
              <a:t>Terms &amp; Definitions</a:t>
            </a:r>
            <a:endParaRPr lang="en-US" dirty="0">
              <a:solidFill>
                <a:srgbClr val="7D0224"/>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99196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D0224"/>
                </a:solidFill>
              </a:rPr>
              <a:t>Jetstream’s Cooling Doors</a:t>
            </a:r>
            <a:endParaRPr lang="en-US" dirty="0">
              <a:solidFill>
                <a:srgbClr val="7D0224"/>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282" y="1363536"/>
            <a:ext cx="2692400" cy="2019300"/>
          </a:xfrm>
          <a:prstGeom prst="rect">
            <a:avLst/>
          </a:prstGeom>
        </p:spPr>
      </p:pic>
      <p:pic>
        <p:nvPicPr>
          <p:cNvPr id="5" name="Picture 4"/>
          <p:cNvPicPr>
            <a:picLocks noChangeAspect="1"/>
          </p:cNvPicPr>
          <p:nvPr/>
        </p:nvPicPr>
        <p:blipFill>
          <a:blip r:embed="rId3"/>
          <a:stretch>
            <a:fillRect/>
          </a:stretch>
        </p:blipFill>
        <p:spPr>
          <a:xfrm>
            <a:off x="349250" y="1363536"/>
            <a:ext cx="2692400" cy="20193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5562" y="344648"/>
            <a:ext cx="1841500" cy="673100"/>
          </a:xfrm>
          <a:prstGeom prst="rect">
            <a:avLst/>
          </a:prstGeom>
        </p:spPr>
      </p:pic>
      <p:sp>
        <p:nvSpPr>
          <p:cNvPr id="6" name="TextBox 5"/>
          <p:cNvSpPr txBox="1"/>
          <p:nvPr/>
        </p:nvSpPr>
        <p:spPr>
          <a:xfrm>
            <a:off x="6506212" y="1475228"/>
            <a:ext cx="2409188" cy="1754326"/>
          </a:xfrm>
          <a:prstGeom prst="rect">
            <a:avLst/>
          </a:prstGeom>
          <a:noFill/>
        </p:spPr>
        <p:txBody>
          <a:bodyPr wrap="square" rtlCol="0">
            <a:spAutoFit/>
          </a:bodyPr>
          <a:lstStyle/>
          <a:p>
            <a:r>
              <a:rPr lang="en-US" dirty="0" smtClean="0"/>
              <a:t>½ the heat generated via Jetstream is removed via the cooling doors and ½ is removed via traditional CRACs</a:t>
            </a:r>
            <a:endParaRPr lang="en-US" dirty="0"/>
          </a:p>
        </p:txBody>
      </p:sp>
      <p:sp>
        <p:nvSpPr>
          <p:cNvPr id="7" name="TextBox 6"/>
          <p:cNvSpPr txBox="1"/>
          <p:nvPr/>
        </p:nvSpPr>
        <p:spPr>
          <a:xfrm>
            <a:off x="982980" y="3683143"/>
            <a:ext cx="4471160" cy="369332"/>
          </a:xfrm>
          <a:prstGeom prst="rect">
            <a:avLst/>
          </a:prstGeom>
          <a:noFill/>
        </p:spPr>
        <p:txBody>
          <a:bodyPr wrap="none" rtlCol="0">
            <a:spAutoFit/>
          </a:bodyPr>
          <a:lstStyle/>
          <a:p>
            <a:r>
              <a:rPr lang="en-US" dirty="0" err="1" smtClean="0"/>
              <a:t>Colour</a:t>
            </a:r>
            <a:r>
              <a:rPr lang="en-US" dirty="0" smtClean="0"/>
              <a:t> related to health of the cooling system</a:t>
            </a:r>
            <a:endParaRPr lang="en-US" dirty="0"/>
          </a:p>
        </p:txBody>
      </p:sp>
    </p:spTree>
    <p:extLst>
      <p:ext uri="{BB962C8B-B14F-4D97-AF65-F5344CB8AC3E}">
        <p14:creationId xmlns:p14="http://schemas.microsoft.com/office/powerpoint/2010/main" val="2885902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937500" cy="517921"/>
          </a:xfrm>
        </p:spPr>
        <p:txBody>
          <a:bodyPr>
            <a:normAutofit fontScale="90000"/>
          </a:bodyPr>
          <a:lstStyle/>
          <a:p>
            <a:r>
              <a:rPr lang="en-US" dirty="0" smtClean="0">
                <a:solidFill>
                  <a:srgbClr val="7D0224"/>
                </a:solidFill>
              </a:rPr>
              <a:t>Infrared image of Jetstream</a:t>
            </a:r>
            <a:endParaRPr lang="en-US" dirty="0">
              <a:solidFill>
                <a:srgbClr val="7D0224"/>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2" y="979102"/>
            <a:ext cx="1841500" cy="6731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800" y="852100"/>
            <a:ext cx="4419600" cy="3314700"/>
          </a:xfrm>
          <a:prstGeom prst="rect">
            <a:avLst/>
          </a:prstGeom>
        </p:spPr>
      </p:pic>
      <p:sp>
        <p:nvSpPr>
          <p:cNvPr id="4" name="TextBox 3"/>
          <p:cNvSpPr txBox="1"/>
          <p:nvPr/>
        </p:nvSpPr>
        <p:spPr>
          <a:xfrm>
            <a:off x="7360920" y="2186285"/>
            <a:ext cx="1223925" cy="646331"/>
          </a:xfrm>
          <a:prstGeom prst="rect">
            <a:avLst/>
          </a:prstGeom>
          <a:noFill/>
        </p:spPr>
        <p:txBody>
          <a:bodyPr wrap="none" rtlCol="0">
            <a:spAutoFit/>
          </a:bodyPr>
          <a:lstStyle/>
          <a:p>
            <a:r>
              <a:rPr lang="en-US" dirty="0" smtClean="0"/>
              <a:t>Yellow: hot</a:t>
            </a:r>
          </a:p>
          <a:p>
            <a:r>
              <a:rPr lang="en-US" dirty="0" smtClean="0"/>
              <a:t>Blue: cold</a:t>
            </a:r>
            <a:endParaRPr lang="en-US" dirty="0"/>
          </a:p>
        </p:txBody>
      </p:sp>
      <p:sp>
        <p:nvSpPr>
          <p:cNvPr id="5" name="TextBox 4"/>
          <p:cNvSpPr txBox="1"/>
          <p:nvPr/>
        </p:nvSpPr>
        <p:spPr>
          <a:xfrm>
            <a:off x="0" y="1274879"/>
            <a:ext cx="2196410" cy="1754326"/>
          </a:xfrm>
          <a:prstGeom prst="rect">
            <a:avLst/>
          </a:prstGeom>
          <a:noFill/>
        </p:spPr>
        <p:txBody>
          <a:bodyPr wrap="square" rtlCol="0">
            <a:spAutoFit/>
          </a:bodyPr>
          <a:lstStyle/>
          <a:p>
            <a:r>
              <a:rPr lang="en-US" dirty="0" smtClean="0"/>
              <a:t>Note yellow doors on left side: this is hot air blowing from the Wrangler Storage cluster onto the cooling doors</a:t>
            </a:r>
            <a:endParaRPr lang="en-US" dirty="0"/>
          </a:p>
        </p:txBody>
      </p:sp>
      <p:sp>
        <p:nvSpPr>
          <p:cNvPr id="12" name="Right Arrow 11"/>
          <p:cNvSpPr/>
          <p:nvPr/>
        </p:nvSpPr>
        <p:spPr>
          <a:xfrm rot="20625862">
            <a:off x="1104762" y="3172107"/>
            <a:ext cx="1050288" cy="1967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80383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D0224"/>
                </a:solidFill>
              </a:rPr>
              <a:t>Benchmarks </a:t>
            </a:r>
            <a:r>
              <a:rPr lang="mr-IN" dirty="0" smtClean="0">
                <a:solidFill>
                  <a:srgbClr val="7D0224"/>
                </a:solidFill>
              </a:rPr>
              <a:t>–</a:t>
            </a:r>
            <a:r>
              <a:rPr lang="en-US" dirty="0" smtClean="0">
                <a:solidFill>
                  <a:srgbClr val="7D0224"/>
                </a:solidFill>
              </a:rPr>
              <a:t> single node</a:t>
            </a:r>
            <a:endParaRPr lang="en-US" dirty="0">
              <a:solidFill>
                <a:srgbClr val="7D0224"/>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655870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6552"/>
            <a:ext cx="8287789" cy="624844"/>
          </a:xfrm>
        </p:spPr>
        <p:txBody>
          <a:bodyPr>
            <a:normAutofit/>
          </a:bodyPr>
          <a:lstStyle/>
          <a:p>
            <a:r>
              <a:rPr lang="en-US" dirty="0">
                <a:solidFill>
                  <a:srgbClr val="7D0224"/>
                </a:solidFill>
              </a:rPr>
              <a:t>HPCC </a:t>
            </a:r>
            <a:r>
              <a:rPr lang="en-US" dirty="0" smtClean="0">
                <a:solidFill>
                  <a:srgbClr val="7D0224"/>
                </a:solidFill>
              </a:rPr>
              <a:t>results : VM </a:t>
            </a:r>
            <a:r>
              <a:rPr lang="en-US" dirty="0">
                <a:solidFill>
                  <a:srgbClr val="7D0224"/>
                </a:solidFill>
              </a:rPr>
              <a:t>vs </a:t>
            </a:r>
            <a:r>
              <a:rPr lang="en-US" dirty="0" err="1" smtClean="0">
                <a:solidFill>
                  <a:srgbClr val="7D0224"/>
                </a:solidFill>
              </a:rPr>
              <a:t>BareMetal</a:t>
            </a:r>
            <a:r>
              <a:rPr lang="en-US" dirty="0" smtClean="0">
                <a:solidFill>
                  <a:srgbClr val="7D0224"/>
                </a:solidFill>
              </a:rPr>
              <a:t> Comparison</a:t>
            </a:r>
            <a:endParaRPr lang="en-US" dirty="0">
              <a:solidFill>
                <a:srgbClr val="7D0224"/>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45458735"/>
              </p:ext>
            </p:extLst>
          </p:nvPr>
        </p:nvGraphicFramePr>
        <p:xfrm>
          <a:off x="486293" y="897775"/>
          <a:ext cx="8229601" cy="3203837"/>
        </p:xfrm>
        <a:graphic>
          <a:graphicData uri="http://schemas.openxmlformats.org/drawingml/2006/table">
            <a:tbl>
              <a:tblPr firstRow="1" bandRow="1">
                <a:tableStyleId>{5C22544A-7EE6-4342-B048-85BDC9FD1C3A}</a:tableStyleId>
              </a:tblPr>
              <a:tblGrid>
                <a:gridCol w="1411814"/>
                <a:gridCol w="1362905"/>
                <a:gridCol w="839896"/>
                <a:gridCol w="4614986"/>
              </a:tblGrid>
              <a:tr h="643517">
                <a:tc>
                  <a:txBody>
                    <a:bodyPr/>
                    <a:lstStyle/>
                    <a:p>
                      <a:r>
                        <a:rPr lang="en-US" dirty="0" smtClean="0"/>
                        <a:t>Benchmark</a:t>
                      </a:r>
                      <a:endParaRPr lang="en-US" dirty="0"/>
                    </a:p>
                  </a:txBody>
                  <a:tcPr/>
                </a:tc>
                <a:tc>
                  <a:txBody>
                    <a:bodyPr/>
                    <a:lstStyle/>
                    <a:p>
                      <a:r>
                        <a:rPr lang="en-US" dirty="0" smtClean="0"/>
                        <a:t>VM/</a:t>
                      </a:r>
                    </a:p>
                    <a:p>
                      <a:r>
                        <a:rPr lang="en-US" dirty="0" err="1" smtClean="0"/>
                        <a:t>BareMetal</a:t>
                      </a:r>
                      <a:endParaRPr lang="en-US" dirty="0"/>
                    </a:p>
                  </a:txBody>
                  <a:tcPr/>
                </a:tc>
                <a:tc>
                  <a:txBody>
                    <a:bodyPr/>
                    <a:lstStyle/>
                    <a:p>
                      <a:r>
                        <a:rPr lang="en-US" dirty="0" smtClean="0"/>
                        <a:t>Units</a:t>
                      </a:r>
                      <a:endParaRPr lang="en-US" dirty="0"/>
                    </a:p>
                  </a:txBody>
                  <a:tcPr/>
                </a:tc>
                <a:tc>
                  <a:txBody>
                    <a:bodyPr/>
                    <a:lstStyle/>
                    <a:p>
                      <a:r>
                        <a:rPr lang="en-US" dirty="0" smtClean="0"/>
                        <a:t>What’s tested</a:t>
                      </a:r>
                      <a:endParaRPr lang="en-US" dirty="0"/>
                    </a:p>
                  </a:txBody>
                  <a:tcPr/>
                </a:tc>
              </a:tr>
              <a:tr h="370840">
                <a:tc>
                  <a:txBody>
                    <a:bodyPr/>
                    <a:lstStyle/>
                    <a:p>
                      <a:r>
                        <a:rPr lang="en-US" dirty="0" smtClean="0"/>
                        <a:t>HPL</a:t>
                      </a:r>
                      <a:endParaRPr lang="en-US" dirty="0"/>
                    </a:p>
                  </a:txBody>
                  <a:tcPr/>
                </a:tc>
                <a:tc>
                  <a:txBody>
                    <a:bodyPr/>
                    <a:lstStyle/>
                    <a:p>
                      <a:r>
                        <a:rPr lang="en-US" dirty="0" smtClean="0"/>
                        <a:t>97%</a:t>
                      </a:r>
                      <a:endParaRPr lang="en-US" dirty="0"/>
                    </a:p>
                  </a:txBody>
                  <a:tcPr/>
                </a:tc>
                <a:tc>
                  <a:txBody>
                    <a:bodyPr/>
                    <a:lstStyle/>
                    <a:p>
                      <a:r>
                        <a:rPr lang="en-US" dirty="0" smtClean="0"/>
                        <a:t>FLOPS</a:t>
                      </a:r>
                      <a:endParaRPr lang="en-US" dirty="0"/>
                    </a:p>
                  </a:txBody>
                  <a:tcPr/>
                </a:tc>
                <a:tc>
                  <a:txBody>
                    <a:bodyPr/>
                    <a:lstStyle/>
                    <a:p>
                      <a:r>
                        <a:rPr lang="en-US" sz="1800" b="0" i="0" kern="1200" dirty="0" smtClean="0">
                          <a:solidFill>
                            <a:schemeClr val="tx1"/>
                          </a:solidFill>
                          <a:effectLst/>
                          <a:latin typeface="+mn-lt"/>
                          <a:ea typeface="+mn-ea"/>
                          <a:cs typeface="+mn-cs"/>
                        </a:rPr>
                        <a:t>floating point execution rate for solving a system of linear equations</a:t>
                      </a:r>
                      <a:endParaRPr lang="en-US" dirty="0"/>
                    </a:p>
                  </a:txBody>
                  <a:tcPr/>
                </a:tc>
              </a:tr>
              <a:tr h="370840">
                <a:tc>
                  <a:txBody>
                    <a:bodyPr/>
                    <a:lstStyle/>
                    <a:p>
                      <a:r>
                        <a:rPr lang="en-US" dirty="0" smtClean="0"/>
                        <a:t>DGEMM</a:t>
                      </a:r>
                      <a:endParaRPr lang="en-US" dirty="0"/>
                    </a:p>
                  </a:txBody>
                  <a:tcPr/>
                </a:tc>
                <a:tc>
                  <a:txBody>
                    <a:bodyPr/>
                    <a:lstStyle/>
                    <a:p>
                      <a:r>
                        <a:rPr lang="en-US" dirty="0" smtClean="0"/>
                        <a:t>98%</a:t>
                      </a:r>
                      <a:endParaRPr lang="en-US" dirty="0"/>
                    </a:p>
                  </a:txBody>
                  <a:tcPr/>
                </a:tc>
                <a:tc>
                  <a:txBody>
                    <a:bodyPr/>
                    <a:lstStyle/>
                    <a:p>
                      <a:r>
                        <a:rPr lang="en-US" dirty="0" smtClean="0"/>
                        <a:t>FLOPS</a:t>
                      </a:r>
                      <a:endParaRPr lang="en-US" dirty="0"/>
                    </a:p>
                  </a:txBody>
                  <a:tcPr/>
                </a:tc>
                <a:tc>
                  <a:txBody>
                    <a:bodyPr/>
                    <a:lstStyle/>
                    <a:p>
                      <a:r>
                        <a:rPr lang="en-US" sz="1800" b="0" i="0" kern="1200" dirty="0" smtClean="0">
                          <a:solidFill>
                            <a:schemeClr val="tx1"/>
                          </a:solidFill>
                          <a:effectLst/>
                          <a:latin typeface="+mn-lt"/>
                          <a:ea typeface="+mn-ea"/>
                          <a:cs typeface="+mn-cs"/>
                        </a:rPr>
                        <a:t>floating point execution rate for double precision real matrix-matrix multiplication</a:t>
                      </a:r>
                      <a:endParaRPr lang="en-US" dirty="0"/>
                    </a:p>
                  </a:txBody>
                  <a:tcPr/>
                </a:tc>
              </a:tr>
              <a:tr h="370840">
                <a:tc>
                  <a:txBody>
                    <a:bodyPr/>
                    <a:lstStyle/>
                    <a:p>
                      <a:r>
                        <a:rPr lang="en-US" dirty="0" smtClean="0"/>
                        <a:t>Bandwidth</a:t>
                      </a:r>
                      <a:endParaRPr lang="en-US" dirty="0"/>
                    </a:p>
                  </a:txBody>
                  <a:tcPr/>
                </a:tc>
                <a:tc>
                  <a:txBody>
                    <a:bodyPr/>
                    <a:lstStyle/>
                    <a:p>
                      <a:r>
                        <a:rPr lang="en-US" dirty="0" smtClean="0"/>
                        <a:t>88%</a:t>
                      </a:r>
                      <a:endParaRPr lang="en-US" dirty="0"/>
                    </a:p>
                  </a:txBody>
                  <a:tcPr/>
                </a:tc>
                <a:tc>
                  <a:txBody>
                    <a:bodyPr/>
                    <a:lstStyle/>
                    <a:p>
                      <a:r>
                        <a:rPr lang="en-US" dirty="0" smtClean="0"/>
                        <a:t>B/s</a:t>
                      </a:r>
                      <a:endParaRPr lang="en-US" dirty="0"/>
                    </a:p>
                  </a:txBody>
                  <a:tcPr/>
                </a:tc>
                <a:tc>
                  <a:txBody>
                    <a:bodyPr/>
                    <a:lstStyle/>
                    <a:p>
                      <a:r>
                        <a:rPr lang="en-US" sz="1800" b="0" i="0" kern="1200" dirty="0" smtClean="0">
                          <a:solidFill>
                            <a:schemeClr val="tx1"/>
                          </a:solidFill>
                          <a:effectLst/>
                          <a:latin typeface="+mn-lt"/>
                          <a:ea typeface="+mn-ea"/>
                          <a:cs typeface="+mn-cs"/>
                        </a:rPr>
                        <a:t>bytes/</a:t>
                      </a:r>
                      <a:r>
                        <a:rPr lang="en-US" sz="1800" b="0" i="0" kern="1200" dirty="0" err="1" smtClean="0">
                          <a:solidFill>
                            <a:schemeClr val="tx1"/>
                          </a:solidFill>
                          <a:effectLst/>
                          <a:latin typeface="+mn-lt"/>
                          <a:ea typeface="+mn-ea"/>
                          <a:cs typeface="+mn-cs"/>
                        </a:rPr>
                        <a:t>unit_time</a:t>
                      </a:r>
                      <a:r>
                        <a:rPr lang="en-US" sz="1800" b="0" i="0" kern="1200" dirty="0" smtClean="0">
                          <a:solidFill>
                            <a:schemeClr val="tx1"/>
                          </a:solidFill>
                          <a:effectLst/>
                          <a:latin typeface="+mn-lt"/>
                          <a:ea typeface="+mn-ea"/>
                          <a:cs typeface="+mn-cs"/>
                        </a:rPr>
                        <a:t> it takes to transmit a 2MB message from one node to another</a:t>
                      </a:r>
                      <a:endParaRPr lang="en-US" dirty="0"/>
                    </a:p>
                  </a:txBody>
                  <a:tcPr/>
                </a:tc>
              </a:tr>
              <a:tr h="370840">
                <a:tc>
                  <a:txBody>
                    <a:bodyPr/>
                    <a:lstStyle/>
                    <a:p>
                      <a:r>
                        <a:rPr lang="en-US" dirty="0" smtClean="0"/>
                        <a:t>Latency</a:t>
                      </a:r>
                      <a:endParaRPr lang="en-US" dirty="0"/>
                    </a:p>
                  </a:txBody>
                  <a:tcPr/>
                </a:tc>
                <a:tc>
                  <a:txBody>
                    <a:bodyPr/>
                    <a:lstStyle/>
                    <a:p>
                      <a:r>
                        <a:rPr lang="en-US" dirty="0" smtClean="0"/>
                        <a:t>97%</a:t>
                      </a:r>
                      <a:endParaRPr lang="en-US" dirty="0"/>
                    </a:p>
                  </a:txBody>
                  <a:tcPr/>
                </a:tc>
                <a:tc>
                  <a:txBody>
                    <a:bodyPr/>
                    <a:lstStyle/>
                    <a:p>
                      <a:r>
                        <a:rPr lang="en-US" dirty="0" smtClean="0"/>
                        <a:t>s</a:t>
                      </a:r>
                      <a:endParaRPr lang="en-US" dirty="0"/>
                    </a:p>
                  </a:txBody>
                  <a:tcPr/>
                </a:tc>
                <a:tc>
                  <a:txBody>
                    <a:bodyPr/>
                    <a:lstStyle/>
                    <a:p>
                      <a:r>
                        <a:rPr lang="en-US" sz="1800" b="0" i="0" kern="1200" dirty="0" smtClean="0">
                          <a:solidFill>
                            <a:schemeClr val="tx1"/>
                          </a:solidFill>
                          <a:effectLst/>
                          <a:latin typeface="+mn-lt"/>
                          <a:ea typeface="+mn-ea"/>
                          <a:cs typeface="+mn-cs"/>
                        </a:rPr>
                        <a:t>time required to send an 8-byte message from one node to another</a:t>
                      </a:r>
                      <a:endParaRPr lang="en-US" dirty="0"/>
                    </a:p>
                  </a:txBody>
                  <a:tcPr/>
                </a:tc>
              </a:tr>
            </a:tbl>
          </a:graphicData>
        </a:graphic>
      </p:graphicFrame>
    </p:spTree>
    <p:extLst>
      <p:ext uri="{BB962C8B-B14F-4D97-AF65-F5344CB8AC3E}">
        <p14:creationId xmlns:p14="http://schemas.microsoft.com/office/powerpoint/2010/main" val="2003834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6552"/>
            <a:ext cx="8454044" cy="568378"/>
          </a:xfrm>
        </p:spPr>
        <p:txBody>
          <a:bodyPr>
            <a:normAutofit fontScale="90000"/>
          </a:bodyPr>
          <a:lstStyle/>
          <a:p>
            <a:r>
              <a:rPr lang="en-US" dirty="0">
                <a:solidFill>
                  <a:srgbClr val="7D0224"/>
                </a:solidFill>
              </a:rPr>
              <a:t>HPCC </a:t>
            </a:r>
            <a:r>
              <a:rPr lang="en-US" dirty="0" smtClean="0">
                <a:solidFill>
                  <a:srgbClr val="7D0224"/>
                </a:solidFill>
              </a:rPr>
              <a:t>results</a:t>
            </a:r>
            <a:r>
              <a:rPr lang="en-US" dirty="0">
                <a:solidFill>
                  <a:srgbClr val="7D0224"/>
                </a:solidFill>
              </a:rPr>
              <a:t> : VM vs </a:t>
            </a:r>
            <a:r>
              <a:rPr lang="en-US" dirty="0" err="1">
                <a:solidFill>
                  <a:srgbClr val="7D0224"/>
                </a:solidFill>
              </a:rPr>
              <a:t>BareMetal</a:t>
            </a:r>
            <a:r>
              <a:rPr lang="en-US" dirty="0">
                <a:solidFill>
                  <a:srgbClr val="7D0224"/>
                </a:solidFill>
              </a:rPr>
              <a:t> </a:t>
            </a:r>
            <a:r>
              <a:rPr lang="en-US" dirty="0" smtClean="0">
                <a:solidFill>
                  <a:srgbClr val="7D0224"/>
                </a:solidFill>
              </a:rPr>
              <a:t>Comparison  (Cont.)</a:t>
            </a:r>
            <a:endParaRPr lang="en-US" dirty="0">
              <a:solidFill>
                <a:srgbClr val="7D0224"/>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8645524"/>
              </p:ext>
            </p:extLst>
          </p:nvPr>
        </p:nvGraphicFramePr>
        <p:xfrm>
          <a:off x="569421" y="931025"/>
          <a:ext cx="8229601" cy="3183499"/>
        </p:xfrm>
        <a:graphic>
          <a:graphicData uri="http://schemas.openxmlformats.org/drawingml/2006/table">
            <a:tbl>
              <a:tblPr firstRow="1" bandRow="1">
                <a:tableStyleId>{5C22544A-7EE6-4342-B048-85BDC9FD1C3A}</a:tableStyleId>
              </a:tblPr>
              <a:tblGrid>
                <a:gridCol w="1411814"/>
                <a:gridCol w="1362905"/>
                <a:gridCol w="839896"/>
                <a:gridCol w="4614986"/>
              </a:tblGrid>
              <a:tr h="444012">
                <a:tc>
                  <a:txBody>
                    <a:bodyPr/>
                    <a:lstStyle/>
                    <a:p>
                      <a:r>
                        <a:rPr lang="en-US" dirty="0" smtClean="0"/>
                        <a:t>Benchmark</a:t>
                      </a:r>
                      <a:endParaRPr lang="en-US" dirty="0"/>
                    </a:p>
                  </a:txBody>
                  <a:tcPr/>
                </a:tc>
                <a:tc>
                  <a:txBody>
                    <a:bodyPr/>
                    <a:lstStyle/>
                    <a:p>
                      <a:r>
                        <a:rPr lang="en-US" dirty="0" smtClean="0"/>
                        <a:t>VM/</a:t>
                      </a:r>
                    </a:p>
                    <a:p>
                      <a:r>
                        <a:rPr lang="en-US" dirty="0" err="1" smtClean="0"/>
                        <a:t>BareMetal</a:t>
                      </a:r>
                      <a:endParaRPr lang="en-US" dirty="0"/>
                    </a:p>
                  </a:txBody>
                  <a:tcPr/>
                </a:tc>
                <a:tc>
                  <a:txBody>
                    <a:bodyPr/>
                    <a:lstStyle/>
                    <a:p>
                      <a:r>
                        <a:rPr lang="en-US" dirty="0" smtClean="0"/>
                        <a:t>Units</a:t>
                      </a:r>
                      <a:endParaRPr lang="en-US" dirty="0"/>
                    </a:p>
                  </a:txBody>
                  <a:tcPr/>
                </a:tc>
                <a:tc>
                  <a:txBody>
                    <a:bodyPr/>
                    <a:lstStyle/>
                    <a:p>
                      <a:r>
                        <a:rPr lang="en-US" dirty="0" smtClean="0"/>
                        <a:t>What’s tested</a:t>
                      </a:r>
                      <a:endParaRPr lang="en-US" dirty="0"/>
                    </a:p>
                  </a:txBody>
                  <a:tcPr/>
                </a:tc>
              </a:tr>
              <a:tr h="487014">
                <a:tc>
                  <a:txBody>
                    <a:bodyPr/>
                    <a:lstStyle/>
                    <a:p>
                      <a:r>
                        <a:rPr lang="en-US" dirty="0" smtClean="0"/>
                        <a:t>Random</a:t>
                      </a:r>
                      <a:endParaRPr lang="en-US" dirty="0"/>
                    </a:p>
                  </a:txBody>
                  <a:tcPr/>
                </a:tc>
                <a:tc>
                  <a:txBody>
                    <a:bodyPr/>
                    <a:lstStyle/>
                    <a:p>
                      <a:r>
                        <a:rPr lang="en-US" dirty="0" smtClean="0"/>
                        <a:t>80%</a:t>
                      </a:r>
                      <a:endParaRPr lang="en-US" dirty="0"/>
                    </a:p>
                  </a:txBody>
                  <a:tcPr/>
                </a:tc>
                <a:tc>
                  <a:txBody>
                    <a:bodyPr/>
                    <a:lstStyle/>
                    <a:p>
                      <a:r>
                        <a:rPr lang="en-US" dirty="0" smtClean="0"/>
                        <a:t>up/s</a:t>
                      </a:r>
                      <a:endParaRPr lang="en-US" dirty="0"/>
                    </a:p>
                  </a:txBody>
                  <a:tcPr/>
                </a:tc>
                <a:tc>
                  <a:txBody>
                    <a:bodyPr/>
                    <a:lstStyle/>
                    <a:p>
                      <a:r>
                        <a:rPr lang="en-US" sz="1800" b="0" i="0" kern="1200" dirty="0" smtClean="0">
                          <a:solidFill>
                            <a:schemeClr val="tx1"/>
                          </a:solidFill>
                          <a:effectLst/>
                          <a:latin typeface="+mn-lt"/>
                          <a:ea typeface="+mn-ea"/>
                          <a:cs typeface="+mn-cs"/>
                        </a:rPr>
                        <a:t>rate of random updates of memory</a:t>
                      </a:r>
                      <a:endParaRPr lang="en-US" dirty="0"/>
                    </a:p>
                  </a:txBody>
                  <a:tcPr/>
                </a:tc>
              </a:tr>
              <a:tr h="501925">
                <a:tc>
                  <a:txBody>
                    <a:bodyPr/>
                    <a:lstStyle/>
                    <a:p>
                      <a:r>
                        <a:rPr lang="en-US" dirty="0" smtClean="0"/>
                        <a:t>Stream</a:t>
                      </a:r>
                      <a:endParaRPr lang="en-US" dirty="0"/>
                    </a:p>
                  </a:txBody>
                  <a:tcPr/>
                </a:tc>
                <a:tc>
                  <a:txBody>
                    <a:bodyPr/>
                    <a:lstStyle/>
                    <a:p>
                      <a:r>
                        <a:rPr lang="en-US" dirty="0" smtClean="0"/>
                        <a:t>77%</a:t>
                      </a:r>
                      <a:endParaRPr lang="en-US" dirty="0"/>
                    </a:p>
                  </a:txBody>
                  <a:tcPr/>
                </a:tc>
                <a:tc>
                  <a:txBody>
                    <a:bodyPr/>
                    <a:lstStyle/>
                    <a:p>
                      <a:r>
                        <a:rPr lang="en-US" dirty="0" smtClean="0"/>
                        <a:t>B/s</a:t>
                      </a:r>
                      <a:endParaRPr lang="en-US" dirty="0"/>
                    </a:p>
                  </a:txBody>
                  <a:tcPr/>
                </a:tc>
                <a:tc>
                  <a:txBody>
                    <a:bodyPr/>
                    <a:lstStyle/>
                    <a:p>
                      <a:r>
                        <a:rPr lang="en-US" sz="1800" b="0" i="0" kern="1200" dirty="0" smtClean="0">
                          <a:solidFill>
                            <a:schemeClr val="tx1"/>
                          </a:solidFill>
                          <a:effectLst/>
                          <a:latin typeface="+mn-lt"/>
                          <a:ea typeface="+mn-ea"/>
                          <a:cs typeface="+mn-cs"/>
                        </a:rPr>
                        <a:t>sustained memory bandwidth</a:t>
                      </a:r>
                      <a:endParaRPr lang="en-US" dirty="0"/>
                    </a:p>
                  </a:txBody>
                  <a:tcPr/>
                </a:tc>
              </a:tr>
              <a:tr h="370840">
                <a:tc>
                  <a:txBody>
                    <a:bodyPr/>
                    <a:lstStyle/>
                    <a:p>
                      <a:r>
                        <a:rPr lang="en-US" dirty="0" smtClean="0"/>
                        <a:t>MPI-FFT</a:t>
                      </a:r>
                      <a:endParaRPr lang="en-US" dirty="0"/>
                    </a:p>
                  </a:txBody>
                  <a:tcPr/>
                </a:tc>
                <a:tc>
                  <a:txBody>
                    <a:bodyPr/>
                    <a:lstStyle/>
                    <a:p>
                      <a:r>
                        <a:rPr lang="en-US" dirty="0" smtClean="0"/>
                        <a:t>67%</a:t>
                      </a:r>
                      <a:endParaRPr lang="en-US" dirty="0"/>
                    </a:p>
                  </a:txBody>
                  <a:tcPr/>
                </a:tc>
                <a:tc>
                  <a:txBody>
                    <a:bodyPr/>
                    <a:lstStyle/>
                    <a:p>
                      <a:r>
                        <a:rPr lang="en-US" dirty="0" smtClean="0"/>
                        <a:t>FLOPS</a:t>
                      </a:r>
                      <a:endParaRPr lang="en-US" dirty="0"/>
                    </a:p>
                  </a:txBody>
                  <a:tcPr/>
                </a:tc>
                <a:tc>
                  <a:txBody>
                    <a:bodyPr/>
                    <a:lstStyle/>
                    <a:p>
                      <a:r>
                        <a:rPr lang="en-US" sz="1800" b="0" i="0" kern="1200" dirty="0" smtClean="0">
                          <a:solidFill>
                            <a:schemeClr val="tx1"/>
                          </a:solidFill>
                          <a:effectLst/>
                          <a:latin typeface="+mn-lt"/>
                          <a:ea typeface="+mn-ea"/>
                          <a:cs typeface="+mn-cs"/>
                        </a:rPr>
                        <a:t>floating point rate of execution of double precision complex one-dimensional Discrete Fourier </a:t>
                      </a:r>
                      <a:r>
                        <a:rPr lang="en-US" sz="1800" b="0" i="0" kern="1200" dirty="0" err="1" smtClean="0">
                          <a:solidFill>
                            <a:schemeClr val="tx1"/>
                          </a:solidFill>
                          <a:effectLst/>
                          <a:latin typeface="+mn-lt"/>
                          <a:ea typeface="+mn-ea"/>
                          <a:cs typeface="+mn-cs"/>
                        </a:rPr>
                        <a:t>Tranform</a:t>
                      </a:r>
                      <a:endParaRPr lang="en-US" dirty="0"/>
                    </a:p>
                  </a:txBody>
                  <a:tcPr/>
                </a:tc>
              </a:tr>
              <a:tr h="370840">
                <a:tc>
                  <a:txBody>
                    <a:bodyPr/>
                    <a:lstStyle/>
                    <a:p>
                      <a:r>
                        <a:rPr lang="en-US" dirty="0" err="1" smtClean="0"/>
                        <a:t>Ptrans</a:t>
                      </a:r>
                      <a:endParaRPr lang="en-US" dirty="0"/>
                    </a:p>
                  </a:txBody>
                  <a:tcPr/>
                </a:tc>
                <a:tc>
                  <a:txBody>
                    <a:bodyPr/>
                    <a:lstStyle/>
                    <a:p>
                      <a:r>
                        <a:rPr lang="en-US" dirty="0" smtClean="0"/>
                        <a:t>64%</a:t>
                      </a:r>
                      <a:endParaRPr lang="en-US" dirty="0"/>
                    </a:p>
                  </a:txBody>
                  <a:tcPr/>
                </a:tc>
                <a:tc>
                  <a:txBody>
                    <a:bodyPr/>
                    <a:lstStyle/>
                    <a:p>
                      <a:r>
                        <a:rPr lang="en-US" dirty="0" smtClean="0"/>
                        <a:t>B/s</a:t>
                      </a:r>
                      <a:endParaRPr lang="en-US" dirty="0"/>
                    </a:p>
                  </a:txBody>
                  <a:tcPr/>
                </a:tc>
                <a:tc>
                  <a:txBody>
                    <a:bodyPr/>
                    <a:lstStyle/>
                    <a:p>
                      <a:r>
                        <a:rPr lang="en-US" sz="1800" b="0" i="0" kern="1200" dirty="0" smtClean="0">
                          <a:solidFill>
                            <a:schemeClr val="tx1"/>
                          </a:solidFill>
                          <a:effectLst/>
                          <a:latin typeface="+mn-lt"/>
                          <a:ea typeface="+mn-ea"/>
                          <a:cs typeface="+mn-cs"/>
                        </a:rPr>
                        <a:t>rate of transfer for large arrays of data from multiprocessor’s memory</a:t>
                      </a:r>
                      <a:endParaRPr lang="en-US" dirty="0"/>
                    </a:p>
                  </a:txBody>
                  <a:tcPr/>
                </a:tc>
              </a:tr>
            </a:tbl>
          </a:graphicData>
        </a:graphic>
      </p:graphicFrame>
    </p:spTree>
    <p:extLst>
      <p:ext uri="{BB962C8B-B14F-4D97-AF65-F5344CB8AC3E}">
        <p14:creationId xmlns:p14="http://schemas.microsoft.com/office/powerpoint/2010/main" val="1744779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D0224"/>
                </a:solidFill>
              </a:rPr>
              <a:t>Jetstream </a:t>
            </a:r>
            <a:r>
              <a:rPr lang="en-US" dirty="0">
                <a:solidFill>
                  <a:srgbClr val="7D0224"/>
                </a:solidFill>
              </a:rPr>
              <a:t>S</a:t>
            </a:r>
            <a:r>
              <a:rPr lang="en-US" dirty="0" smtClean="0">
                <a:solidFill>
                  <a:srgbClr val="7D0224"/>
                </a:solidFill>
              </a:rPr>
              <a:t>ystem Details</a:t>
            </a:r>
            <a:endParaRPr lang="en-US" dirty="0">
              <a:solidFill>
                <a:srgbClr val="7D0224"/>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6819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mtClean="0">
                <a:solidFill>
                  <a:srgbClr val="7D0224"/>
                </a:solidFill>
                <a:latin typeface="Helvetica Light"/>
                <a:cs typeface="Helvetica Light"/>
              </a:rPr>
              <a:t>VM Instance Sizes  (Flavors)</a:t>
            </a:r>
            <a:endParaRPr lang="en-US">
              <a:solidFill>
                <a:srgbClr val="7D0224"/>
              </a:solidFill>
              <a:latin typeface="Helvetica Light"/>
              <a:cs typeface="Helvetica Light"/>
            </a:endParaRPr>
          </a:p>
        </p:txBody>
      </p:sp>
      <p:graphicFrame>
        <p:nvGraphicFramePr>
          <p:cNvPr id="5" name="Content Placeholder 4"/>
          <p:cNvGraphicFramePr>
            <a:graphicFrameLocks noGrp="1"/>
          </p:cNvGraphicFramePr>
          <p:nvPr>
            <p:ph idx="1"/>
            <p:extLst/>
          </p:nvPr>
        </p:nvGraphicFramePr>
        <p:xfrm>
          <a:off x="1025610" y="1162050"/>
          <a:ext cx="6429290" cy="1946910"/>
        </p:xfrm>
        <a:graphic>
          <a:graphicData uri="http://schemas.openxmlformats.org/drawingml/2006/table">
            <a:tbl>
              <a:tblPr firstRow="1" bandRow="1">
                <a:tableStyleId>{69012ECD-51FC-41F1-AA8D-1B2483CD663E}</a:tableStyleId>
              </a:tblPr>
              <a:tblGrid>
                <a:gridCol w="1425490"/>
                <a:gridCol w="1016000"/>
                <a:gridCol w="1231900"/>
                <a:gridCol w="1282700"/>
                <a:gridCol w="1473200"/>
              </a:tblGrid>
              <a:tr h="278130">
                <a:tc>
                  <a:txBody>
                    <a:bodyPr/>
                    <a:lstStyle/>
                    <a:p>
                      <a:pPr marL="0" marR="0" algn="ctr">
                        <a:spcBef>
                          <a:spcPts val="0"/>
                        </a:spcBef>
                        <a:spcAft>
                          <a:spcPts val="0"/>
                        </a:spcAft>
                      </a:pPr>
                      <a:r>
                        <a:rPr lang="en-US" sz="1400">
                          <a:effectLst/>
                        </a:rPr>
                        <a:t>Instance Type</a:t>
                      </a:r>
                      <a:endParaRPr lang="en-US" sz="1400" b="1">
                        <a:effectLst/>
                        <a:latin typeface="Arial"/>
                        <a:ea typeface="Times"/>
                        <a:cs typeface="Arial"/>
                      </a:endParaRPr>
                    </a:p>
                  </a:txBody>
                  <a:tcPr marL="8891" marR="8891" marT="0" marB="0" anchor="ctr"/>
                </a:tc>
                <a:tc>
                  <a:txBody>
                    <a:bodyPr/>
                    <a:lstStyle/>
                    <a:p>
                      <a:pPr marL="0" marR="0" algn="ctr">
                        <a:spcBef>
                          <a:spcPts val="0"/>
                        </a:spcBef>
                        <a:spcAft>
                          <a:spcPts val="0"/>
                        </a:spcAft>
                      </a:pPr>
                      <a:r>
                        <a:rPr lang="en-US" sz="1400" dirty="0" smtClean="0">
                          <a:effectLst/>
                        </a:rPr>
                        <a:t>vCPUs</a:t>
                      </a:r>
                      <a:endParaRPr lang="en-US" sz="1400" b="1" dirty="0">
                        <a:effectLst/>
                        <a:latin typeface="Arial"/>
                        <a:ea typeface="Times"/>
                        <a:cs typeface="Arial"/>
                      </a:endParaRPr>
                    </a:p>
                  </a:txBody>
                  <a:tcPr marL="8891" marR="8891" marT="0" marB="0" anchor="ctr"/>
                </a:tc>
                <a:tc>
                  <a:txBody>
                    <a:bodyPr/>
                    <a:lstStyle/>
                    <a:p>
                      <a:pPr marL="0" marR="0" algn="ctr">
                        <a:spcBef>
                          <a:spcPts val="0"/>
                        </a:spcBef>
                        <a:spcAft>
                          <a:spcPts val="0"/>
                        </a:spcAft>
                      </a:pPr>
                      <a:r>
                        <a:rPr lang="en-US" sz="1400" dirty="0" smtClean="0">
                          <a:effectLst/>
                        </a:rPr>
                        <a:t>RAM(GB)</a:t>
                      </a:r>
                      <a:endParaRPr lang="en-US" sz="1400" dirty="0">
                        <a:effectLst/>
                      </a:endParaRPr>
                    </a:p>
                  </a:txBody>
                  <a:tcPr marL="8891" marR="8891" marT="0" marB="0" anchor="ctr"/>
                </a:tc>
                <a:tc>
                  <a:txBody>
                    <a:bodyPr/>
                    <a:lstStyle/>
                    <a:p>
                      <a:pPr marL="0" marR="0" algn="ctr">
                        <a:spcBef>
                          <a:spcPts val="0"/>
                        </a:spcBef>
                        <a:spcAft>
                          <a:spcPts val="0"/>
                        </a:spcAft>
                      </a:pPr>
                      <a:r>
                        <a:rPr lang="en-US" sz="1400" dirty="0" smtClean="0">
                          <a:effectLst/>
                        </a:rPr>
                        <a:t>Storage(GB)</a:t>
                      </a:r>
                      <a:endParaRPr lang="en-US" sz="1400" dirty="0">
                        <a:effectLst/>
                      </a:endParaRPr>
                    </a:p>
                  </a:txBody>
                  <a:tcPr marL="8891" marR="8891" marT="0" marB="0" anchor="ctr"/>
                </a:tc>
                <a:tc>
                  <a:txBody>
                    <a:bodyPr/>
                    <a:lstStyle/>
                    <a:p>
                      <a:pPr marL="0" marR="0" algn="ctr">
                        <a:spcBef>
                          <a:spcPts val="0"/>
                        </a:spcBef>
                        <a:spcAft>
                          <a:spcPts val="0"/>
                        </a:spcAft>
                      </a:pPr>
                      <a:r>
                        <a:rPr lang="en-US" sz="1400">
                          <a:effectLst/>
                        </a:rPr>
                        <a:t>Instances/Node</a:t>
                      </a:r>
                      <a:endParaRPr lang="en-US" sz="1400" b="1">
                        <a:effectLst/>
                        <a:latin typeface="Arial"/>
                        <a:ea typeface="Times"/>
                        <a:cs typeface="Arial"/>
                      </a:endParaRPr>
                    </a:p>
                  </a:txBody>
                  <a:tcPr marL="8891" marR="8891" marT="0" marB="0" anchor="ctr"/>
                </a:tc>
              </a:tr>
              <a:tr h="278130">
                <a:tc>
                  <a:txBody>
                    <a:bodyPr/>
                    <a:lstStyle/>
                    <a:p>
                      <a:pPr marL="0" marR="0" algn="ctr">
                        <a:spcBef>
                          <a:spcPts val="0"/>
                        </a:spcBef>
                        <a:spcAft>
                          <a:spcPts val="0"/>
                        </a:spcAft>
                      </a:pPr>
                      <a:r>
                        <a:rPr lang="en-US" sz="1400">
                          <a:effectLst/>
                        </a:rPr>
                        <a:t>Tiny</a:t>
                      </a:r>
                      <a:endParaRPr lang="en-US" sz="1400">
                        <a:effectLst/>
                        <a:latin typeface="Arial"/>
                        <a:ea typeface="Times"/>
                        <a:cs typeface="Arial"/>
                      </a:endParaRPr>
                    </a:p>
                  </a:txBody>
                  <a:tcPr marL="8891" marR="8891" marT="0" marB="0"/>
                </a:tc>
                <a:tc>
                  <a:txBody>
                    <a:bodyPr/>
                    <a:lstStyle/>
                    <a:p>
                      <a:pPr marL="0" marR="0" algn="ctr">
                        <a:spcBef>
                          <a:spcPts val="0"/>
                        </a:spcBef>
                        <a:spcAft>
                          <a:spcPts val="0"/>
                        </a:spcAft>
                      </a:pPr>
                      <a:r>
                        <a:rPr lang="en-US" sz="1400">
                          <a:effectLst/>
                        </a:rPr>
                        <a:t>1</a:t>
                      </a:r>
                      <a:endParaRPr lang="en-US" sz="1400">
                        <a:effectLst/>
                        <a:latin typeface="Arial"/>
                        <a:ea typeface="Times"/>
                        <a:cs typeface="Arial"/>
                      </a:endParaRPr>
                    </a:p>
                  </a:txBody>
                  <a:tcPr marL="8891" marR="8891" marT="0" marB="0"/>
                </a:tc>
                <a:tc>
                  <a:txBody>
                    <a:bodyPr/>
                    <a:lstStyle/>
                    <a:p>
                      <a:pPr marL="0" marR="0" algn="ctr">
                        <a:spcBef>
                          <a:spcPts val="0"/>
                        </a:spcBef>
                        <a:spcAft>
                          <a:spcPts val="0"/>
                        </a:spcAft>
                      </a:pPr>
                      <a:r>
                        <a:rPr lang="en-US" sz="1400">
                          <a:effectLst/>
                        </a:rPr>
                        <a:t>2</a:t>
                      </a:r>
                      <a:endParaRPr lang="en-US" sz="1400">
                        <a:effectLst/>
                        <a:latin typeface="Arial"/>
                        <a:ea typeface="Times"/>
                        <a:cs typeface="Arial"/>
                      </a:endParaRPr>
                    </a:p>
                  </a:txBody>
                  <a:tcPr marL="8891" marR="8891" marT="0" marB="0"/>
                </a:tc>
                <a:tc>
                  <a:txBody>
                    <a:bodyPr/>
                    <a:lstStyle/>
                    <a:p>
                      <a:pPr marL="0" marR="0" algn="ctr">
                        <a:spcBef>
                          <a:spcPts val="0"/>
                        </a:spcBef>
                        <a:spcAft>
                          <a:spcPts val="0"/>
                        </a:spcAft>
                      </a:pPr>
                      <a:r>
                        <a:rPr lang="en-US" sz="1400" dirty="0" smtClean="0">
                          <a:effectLst/>
                          <a:latin typeface="+mn-lt"/>
                          <a:ea typeface="+mn-ea"/>
                          <a:cs typeface="+mn-cs"/>
                        </a:rPr>
                        <a:t>8</a:t>
                      </a:r>
                      <a:endParaRPr lang="en-US" sz="1400" dirty="0">
                        <a:effectLst/>
                        <a:latin typeface="Arial"/>
                        <a:ea typeface="Times"/>
                        <a:cs typeface="Arial"/>
                      </a:endParaRPr>
                    </a:p>
                  </a:txBody>
                  <a:tcPr marL="8891" marR="8891" marT="0" marB="0"/>
                </a:tc>
                <a:tc>
                  <a:txBody>
                    <a:bodyPr/>
                    <a:lstStyle/>
                    <a:p>
                      <a:pPr marL="0" marR="0" algn="ctr">
                        <a:spcBef>
                          <a:spcPts val="0"/>
                        </a:spcBef>
                        <a:spcAft>
                          <a:spcPts val="0"/>
                        </a:spcAft>
                      </a:pPr>
                      <a:r>
                        <a:rPr lang="en-US" sz="1400">
                          <a:effectLst/>
                        </a:rPr>
                        <a:t>46</a:t>
                      </a:r>
                      <a:endParaRPr lang="en-US" sz="1400">
                        <a:effectLst/>
                        <a:latin typeface="Arial"/>
                        <a:ea typeface="Times"/>
                        <a:cs typeface="Arial"/>
                      </a:endParaRPr>
                    </a:p>
                  </a:txBody>
                  <a:tcPr marL="8891" marR="8891" marT="0" marB="0"/>
                </a:tc>
              </a:tr>
              <a:tr h="278130">
                <a:tc>
                  <a:txBody>
                    <a:bodyPr/>
                    <a:lstStyle/>
                    <a:p>
                      <a:pPr marL="0" marR="0" algn="ctr">
                        <a:spcBef>
                          <a:spcPts val="0"/>
                        </a:spcBef>
                        <a:spcAft>
                          <a:spcPts val="0"/>
                        </a:spcAft>
                      </a:pPr>
                      <a:r>
                        <a:rPr lang="en-US" sz="1400">
                          <a:effectLst/>
                        </a:rPr>
                        <a:t>Small</a:t>
                      </a:r>
                      <a:endParaRPr lang="en-US" sz="1400">
                        <a:effectLst/>
                        <a:latin typeface="Arial"/>
                        <a:ea typeface="Times"/>
                        <a:cs typeface="Arial"/>
                      </a:endParaRPr>
                    </a:p>
                  </a:txBody>
                  <a:tcPr marL="8891" marR="8891" marT="0" marB="0"/>
                </a:tc>
                <a:tc>
                  <a:txBody>
                    <a:bodyPr/>
                    <a:lstStyle/>
                    <a:p>
                      <a:pPr marL="0" marR="0" algn="ctr">
                        <a:spcBef>
                          <a:spcPts val="0"/>
                        </a:spcBef>
                        <a:spcAft>
                          <a:spcPts val="0"/>
                        </a:spcAft>
                      </a:pPr>
                      <a:r>
                        <a:rPr lang="en-US" sz="1400">
                          <a:effectLst/>
                        </a:rPr>
                        <a:t>2</a:t>
                      </a:r>
                      <a:endParaRPr lang="en-US" sz="1400">
                        <a:effectLst/>
                        <a:latin typeface="Arial"/>
                        <a:ea typeface="Times"/>
                        <a:cs typeface="Arial"/>
                      </a:endParaRPr>
                    </a:p>
                  </a:txBody>
                  <a:tcPr marL="8891" marR="8891" marT="0" marB="0"/>
                </a:tc>
                <a:tc>
                  <a:txBody>
                    <a:bodyPr/>
                    <a:lstStyle/>
                    <a:p>
                      <a:pPr marL="0" marR="0" algn="ctr">
                        <a:spcBef>
                          <a:spcPts val="0"/>
                        </a:spcBef>
                        <a:spcAft>
                          <a:spcPts val="0"/>
                        </a:spcAft>
                      </a:pPr>
                      <a:r>
                        <a:rPr lang="en-US" sz="1400">
                          <a:effectLst/>
                        </a:rPr>
                        <a:t>4</a:t>
                      </a:r>
                      <a:endParaRPr lang="en-US" sz="1400">
                        <a:effectLst/>
                        <a:latin typeface="Arial"/>
                        <a:ea typeface="Times"/>
                        <a:cs typeface="Arial"/>
                      </a:endParaRPr>
                    </a:p>
                  </a:txBody>
                  <a:tcPr marL="8891" marR="8891" marT="0" marB="0"/>
                </a:tc>
                <a:tc>
                  <a:txBody>
                    <a:bodyPr/>
                    <a:lstStyle/>
                    <a:p>
                      <a:pPr marL="0" marR="0" algn="ctr">
                        <a:spcBef>
                          <a:spcPts val="0"/>
                        </a:spcBef>
                        <a:spcAft>
                          <a:spcPts val="0"/>
                        </a:spcAft>
                      </a:pPr>
                      <a:r>
                        <a:rPr lang="en-US" sz="1400" dirty="0" smtClean="0">
                          <a:effectLst/>
                          <a:latin typeface="+mn-lt"/>
                          <a:ea typeface="+mn-ea"/>
                          <a:cs typeface="+mn-cs"/>
                        </a:rPr>
                        <a:t>20</a:t>
                      </a:r>
                      <a:endParaRPr lang="en-US" sz="1400" dirty="0">
                        <a:effectLst/>
                        <a:latin typeface="Arial"/>
                        <a:ea typeface="Times"/>
                        <a:cs typeface="Arial"/>
                      </a:endParaRPr>
                    </a:p>
                  </a:txBody>
                  <a:tcPr marL="8891" marR="8891" marT="0" marB="0"/>
                </a:tc>
                <a:tc>
                  <a:txBody>
                    <a:bodyPr/>
                    <a:lstStyle/>
                    <a:p>
                      <a:pPr marL="0" marR="0" algn="ctr">
                        <a:spcBef>
                          <a:spcPts val="0"/>
                        </a:spcBef>
                        <a:spcAft>
                          <a:spcPts val="0"/>
                        </a:spcAft>
                      </a:pPr>
                      <a:r>
                        <a:rPr lang="en-US" sz="1400">
                          <a:effectLst/>
                        </a:rPr>
                        <a:t>23</a:t>
                      </a:r>
                      <a:endParaRPr lang="en-US" sz="1400">
                        <a:effectLst/>
                        <a:latin typeface="Arial"/>
                        <a:ea typeface="Times"/>
                        <a:cs typeface="Arial"/>
                      </a:endParaRPr>
                    </a:p>
                  </a:txBody>
                  <a:tcPr marL="8891" marR="8891" marT="0" marB="0"/>
                </a:tc>
              </a:tr>
              <a:tr h="278130">
                <a:tc>
                  <a:txBody>
                    <a:bodyPr/>
                    <a:lstStyle/>
                    <a:p>
                      <a:pPr marL="0" marR="0" algn="ctr">
                        <a:spcBef>
                          <a:spcPts val="0"/>
                        </a:spcBef>
                        <a:spcAft>
                          <a:spcPts val="0"/>
                        </a:spcAft>
                      </a:pPr>
                      <a:r>
                        <a:rPr lang="en-US" sz="1400">
                          <a:effectLst/>
                        </a:rPr>
                        <a:t>Medium</a:t>
                      </a:r>
                      <a:endParaRPr lang="en-US" sz="1400">
                        <a:effectLst/>
                        <a:latin typeface="Arial"/>
                        <a:ea typeface="Times"/>
                        <a:cs typeface="Arial"/>
                      </a:endParaRPr>
                    </a:p>
                  </a:txBody>
                  <a:tcPr marL="8891" marR="8891" marT="0" marB="0"/>
                </a:tc>
                <a:tc>
                  <a:txBody>
                    <a:bodyPr/>
                    <a:lstStyle/>
                    <a:p>
                      <a:pPr marL="0" marR="0" algn="ctr">
                        <a:spcBef>
                          <a:spcPts val="0"/>
                        </a:spcBef>
                        <a:spcAft>
                          <a:spcPts val="0"/>
                        </a:spcAft>
                      </a:pPr>
                      <a:r>
                        <a:rPr lang="en-US" sz="1400">
                          <a:effectLst/>
                        </a:rPr>
                        <a:t>6</a:t>
                      </a:r>
                      <a:endParaRPr lang="en-US" sz="1400">
                        <a:effectLst/>
                        <a:latin typeface="Arial"/>
                        <a:ea typeface="Times"/>
                        <a:cs typeface="Arial"/>
                      </a:endParaRPr>
                    </a:p>
                  </a:txBody>
                  <a:tcPr marL="8891" marR="8891" marT="0" marB="0"/>
                </a:tc>
                <a:tc>
                  <a:txBody>
                    <a:bodyPr/>
                    <a:lstStyle/>
                    <a:p>
                      <a:pPr marL="0" marR="0" algn="ctr">
                        <a:spcBef>
                          <a:spcPts val="0"/>
                        </a:spcBef>
                        <a:spcAft>
                          <a:spcPts val="0"/>
                        </a:spcAft>
                      </a:pPr>
                      <a:r>
                        <a:rPr lang="en-US" sz="1400">
                          <a:effectLst/>
                        </a:rPr>
                        <a:t>16</a:t>
                      </a:r>
                      <a:endParaRPr lang="en-US" sz="1400">
                        <a:effectLst/>
                        <a:latin typeface="Arial"/>
                        <a:ea typeface="Times"/>
                        <a:cs typeface="Arial"/>
                      </a:endParaRPr>
                    </a:p>
                  </a:txBody>
                  <a:tcPr marL="8891" marR="8891" marT="0" marB="0"/>
                </a:tc>
                <a:tc>
                  <a:txBody>
                    <a:bodyPr/>
                    <a:lstStyle/>
                    <a:p>
                      <a:pPr marL="0" marR="0" algn="ctr">
                        <a:spcBef>
                          <a:spcPts val="0"/>
                        </a:spcBef>
                        <a:spcAft>
                          <a:spcPts val="0"/>
                        </a:spcAft>
                      </a:pPr>
                      <a:r>
                        <a:rPr lang="en-US" sz="1400" dirty="0" smtClean="0">
                          <a:effectLst/>
                          <a:latin typeface="+mn-lt"/>
                          <a:ea typeface="+mn-ea"/>
                          <a:cs typeface="+mn-cs"/>
                        </a:rPr>
                        <a:t>60</a:t>
                      </a:r>
                      <a:endParaRPr lang="en-US" sz="1400" dirty="0">
                        <a:effectLst/>
                        <a:latin typeface="Arial"/>
                        <a:ea typeface="Times"/>
                        <a:cs typeface="Arial"/>
                      </a:endParaRPr>
                    </a:p>
                  </a:txBody>
                  <a:tcPr marL="8891" marR="8891" marT="0" marB="0"/>
                </a:tc>
                <a:tc>
                  <a:txBody>
                    <a:bodyPr/>
                    <a:lstStyle/>
                    <a:p>
                      <a:pPr marL="0" marR="0" algn="ctr">
                        <a:spcBef>
                          <a:spcPts val="0"/>
                        </a:spcBef>
                        <a:spcAft>
                          <a:spcPts val="0"/>
                        </a:spcAft>
                      </a:pPr>
                      <a:r>
                        <a:rPr lang="en-US" sz="1400">
                          <a:effectLst/>
                        </a:rPr>
                        <a:t>7</a:t>
                      </a:r>
                      <a:endParaRPr lang="en-US" sz="1400">
                        <a:effectLst/>
                        <a:latin typeface="Arial"/>
                        <a:ea typeface="Times"/>
                        <a:cs typeface="Arial"/>
                      </a:endParaRPr>
                    </a:p>
                  </a:txBody>
                  <a:tcPr marL="8891" marR="8891" marT="0" marB="0"/>
                </a:tc>
              </a:tr>
              <a:tr h="278130">
                <a:tc>
                  <a:txBody>
                    <a:bodyPr/>
                    <a:lstStyle/>
                    <a:p>
                      <a:pPr marL="0" marR="0" algn="ctr">
                        <a:spcBef>
                          <a:spcPts val="0"/>
                        </a:spcBef>
                        <a:spcAft>
                          <a:spcPts val="0"/>
                        </a:spcAft>
                      </a:pPr>
                      <a:r>
                        <a:rPr lang="en-US" sz="1400">
                          <a:effectLst/>
                        </a:rPr>
                        <a:t>Large</a:t>
                      </a:r>
                      <a:endParaRPr lang="en-US" sz="1400">
                        <a:effectLst/>
                        <a:latin typeface="Arial"/>
                        <a:ea typeface="Times"/>
                        <a:cs typeface="Arial"/>
                      </a:endParaRPr>
                    </a:p>
                  </a:txBody>
                  <a:tcPr marL="8891" marR="8891" marT="0" marB="0"/>
                </a:tc>
                <a:tc>
                  <a:txBody>
                    <a:bodyPr/>
                    <a:lstStyle/>
                    <a:p>
                      <a:pPr marL="0" marR="0" algn="ctr">
                        <a:spcBef>
                          <a:spcPts val="0"/>
                        </a:spcBef>
                        <a:spcAft>
                          <a:spcPts val="0"/>
                        </a:spcAft>
                      </a:pPr>
                      <a:r>
                        <a:rPr lang="en-US" sz="1400">
                          <a:effectLst/>
                        </a:rPr>
                        <a:t>10</a:t>
                      </a:r>
                      <a:endParaRPr lang="en-US" sz="1400">
                        <a:effectLst/>
                        <a:latin typeface="Arial"/>
                        <a:ea typeface="Times"/>
                        <a:cs typeface="Arial"/>
                      </a:endParaRPr>
                    </a:p>
                  </a:txBody>
                  <a:tcPr marL="8891" marR="8891" marT="0" marB="0"/>
                </a:tc>
                <a:tc>
                  <a:txBody>
                    <a:bodyPr/>
                    <a:lstStyle/>
                    <a:p>
                      <a:pPr marL="0" marR="0" algn="ctr">
                        <a:spcBef>
                          <a:spcPts val="0"/>
                        </a:spcBef>
                        <a:spcAft>
                          <a:spcPts val="0"/>
                        </a:spcAft>
                      </a:pPr>
                      <a:r>
                        <a:rPr lang="en-US" sz="1400">
                          <a:effectLst/>
                        </a:rPr>
                        <a:t>30</a:t>
                      </a:r>
                      <a:endParaRPr lang="en-US" sz="1400">
                        <a:effectLst/>
                        <a:latin typeface="Arial"/>
                        <a:ea typeface="Times"/>
                        <a:cs typeface="Arial"/>
                      </a:endParaRPr>
                    </a:p>
                  </a:txBody>
                  <a:tcPr marL="8891" marR="8891" marT="0" marB="0"/>
                </a:tc>
                <a:tc>
                  <a:txBody>
                    <a:bodyPr/>
                    <a:lstStyle/>
                    <a:p>
                      <a:pPr marL="0" marR="0" algn="ctr">
                        <a:spcBef>
                          <a:spcPts val="0"/>
                        </a:spcBef>
                        <a:spcAft>
                          <a:spcPts val="0"/>
                        </a:spcAft>
                      </a:pPr>
                      <a:r>
                        <a:rPr lang="en-US" sz="1400" dirty="0" smtClean="0">
                          <a:effectLst/>
                          <a:latin typeface="+mn-lt"/>
                          <a:ea typeface="+mn-ea"/>
                          <a:cs typeface="+mn-cs"/>
                        </a:rPr>
                        <a:t>120/</a:t>
                      </a:r>
                      <a:r>
                        <a:rPr lang="en-US" sz="1400" dirty="0" smtClean="0">
                          <a:solidFill>
                            <a:srgbClr val="FF0000"/>
                          </a:solidFill>
                          <a:effectLst/>
                          <a:latin typeface="+mn-lt"/>
                          <a:ea typeface="+mn-ea"/>
                          <a:cs typeface="+mn-cs"/>
                        </a:rPr>
                        <a:t>60*</a:t>
                      </a:r>
                      <a:endParaRPr lang="en-US" sz="1400" dirty="0">
                        <a:solidFill>
                          <a:srgbClr val="FF0000"/>
                        </a:solidFill>
                        <a:effectLst/>
                        <a:latin typeface="Arial"/>
                        <a:ea typeface="Times"/>
                        <a:cs typeface="Arial"/>
                      </a:endParaRPr>
                    </a:p>
                  </a:txBody>
                  <a:tcPr marL="8891" marR="8891" marT="0" marB="0"/>
                </a:tc>
                <a:tc>
                  <a:txBody>
                    <a:bodyPr/>
                    <a:lstStyle/>
                    <a:p>
                      <a:pPr marL="0" marR="0" algn="ctr">
                        <a:spcBef>
                          <a:spcPts val="0"/>
                        </a:spcBef>
                        <a:spcAft>
                          <a:spcPts val="0"/>
                        </a:spcAft>
                      </a:pPr>
                      <a:r>
                        <a:rPr lang="en-US" sz="1400">
                          <a:effectLst/>
                        </a:rPr>
                        <a:t>4</a:t>
                      </a:r>
                      <a:endParaRPr lang="en-US" sz="1400">
                        <a:effectLst/>
                        <a:latin typeface="Arial"/>
                        <a:ea typeface="Times"/>
                        <a:cs typeface="Arial"/>
                      </a:endParaRPr>
                    </a:p>
                  </a:txBody>
                  <a:tcPr marL="8891" marR="8891" marT="0" marB="0"/>
                </a:tc>
              </a:tr>
              <a:tr h="278130">
                <a:tc>
                  <a:txBody>
                    <a:bodyPr/>
                    <a:lstStyle/>
                    <a:p>
                      <a:pPr marL="0" marR="0" algn="ctr">
                        <a:spcBef>
                          <a:spcPts val="0"/>
                        </a:spcBef>
                        <a:spcAft>
                          <a:spcPts val="0"/>
                        </a:spcAft>
                      </a:pPr>
                      <a:r>
                        <a:rPr lang="en-US" sz="1400">
                          <a:effectLst/>
                        </a:rPr>
                        <a:t>X-Large</a:t>
                      </a:r>
                      <a:endParaRPr lang="en-US" sz="1400">
                        <a:effectLst/>
                        <a:latin typeface="Arial"/>
                        <a:ea typeface="Times"/>
                        <a:cs typeface="Arial"/>
                      </a:endParaRPr>
                    </a:p>
                  </a:txBody>
                  <a:tcPr marL="8891" marR="8891" marT="0" marB="0"/>
                </a:tc>
                <a:tc>
                  <a:txBody>
                    <a:bodyPr/>
                    <a:lstStyle/>
                    <a:p>
                      <a:pPr marL="0" marR="0" algn="ctr">
                        <a:spcBef>
                          <a:spcPts val="0"/>
                        </a:spcBef>
                        <a:spcAft>
                          <a:spcPts val="0"/>
                        </a:spcAft>
                      </a:pPr>
                      <a:r>
                        <a:rPr lang="en-US" sz="1400">
                          <a:effectLst/>
                        </a:rPr>
                        <a:t>22</a:t>
                      </a:r>
                      <a:endParaRPr lang="en-US" sz="1400">
                        <a:effectLst/>
                        <a:latin typeface="Arial"/>
                        <a:ea typeface="Times"/>
                        <a:cs typeface="Arial"/>
                      </a:endParaRPr>
                    </a:p>
                  </a:txBody>
                  <a:tcPr marL="8891" marR="8891" marT="0" marB="0"/>
                </a:tc>
                <a:tc>
                  <a:txBody>
                    <a:bodyPr/>
                    <a:lstStyle/>
                    <a:p>
                      <a:pPr marL="0" marR="0" algn="ctr">
                        <a:spcBef>
                          <a:spcPts val="0"/>
                        </a:spcBef>
                        <a:spcAft>
                          <a:spcPts val="0"/>
                        </a:spcAft>
                      </a:pPr>
                      <a:r>
                        <a:rPr lang="en-US" sz="1400">
                          <a:effectLst/>
                        </a:rPr>
                        <a:t>60</a:t>
                      </a:r>
                      <a:endParaRPr lang="en-US" sz="1400">
                        <a:effectLst/>
                        <a:latin typeface="Arial"/>
                        <a:ea typeface="Times"/>
                        <a:cs typeface="Arial"/>
                      </a:endParaRPr>
                    </a:p>
                  </a:txBody>
                  <a:tcPr marL="8891" marR="8891" marT="0" marB="0"/>
                </a:tc>
                <a:tc>
                  <a:txBody>
                    <a:bodyPr/>
                    <a:lstStyle/>
                    <a:p>
                      <a:pPr marL="0" marR="0" algn="ctr">
                        <a:spcBef>
                          <a:spcPts val="0"/>
                        </a:spcBef>
                        <a:spcAft>
                          <a:spcPts val="0"/>
                        </a:spcAft>
                      </a:pPr>
                      <a:r>
                        <a:rPr lang="en-US" sz="1400" dirty="0" smtClean="0">
                          <a:effectLst/>
                          <a:latin typeface="+mn-lt"/>
                          <a:ea typeface="+mn-ea"/>
                          <a:cs typeface="+mn-cs"/>
                        </a:rPr>
                        <a:t>240/</a:t>
                      </a:r>
                      <a:r>
                        <a:rPr lang="en-US" sz="1400" dirty="0" smtClean="0">
                          <a:solidFill>
                            <a:srgbClr val="FF0000"/>
                          </a:solidFill>
                          <a:effectLst/>
                          <a:latin typeface="+mn-lt"/>
                          <a:ea typeface="+mn-ea"/>
                          <a:cs typeface="+mn-cs"/>
                        </a:rPr>
                        <a:t>60*</a:t>
                      </a:r>
                      <a:endParaRPr lang="en-US" sz="1400" dirty="0">
                        <a:solidFill>
                          <a:srgbClr val="FF0000"/>
                        </a:solidFill>
                        <a:effectLst/>
                        <a:latin typeface="Arial"/>
                        <a:ea typeface="Times"/>
                        <a:cs typeface="Arial"/>
                      </a:endParaRPr>
                    </a:p>
                  </a:txBody>
                  <a:tcPr marL="8891" marR="8891" marT="0" marB="0"/>
                </a:tc>
                <a:tc>
                  <a:txBody>
                    <a:bodyPr/>
                    <a:lstStyle/>
                    <a:p>
                      <a:pPr marL="0" marR="0" algn="ctr">
                        <a:spcBef>
                          <a:spcPts val="0"/>
                        </a:spcBef>
                        <a:spcAft>
                          <a:spcPts val="0"/>
                        </a:spcAft>
                      </a:pPr>
                      <a:r>
                        <a:rPr lang="en-US" sz="1400">
                          <a:effectLst/>
                        </a:rPr>
                        <a:t>2</a:t>
                      </a:r>
                      <a:endParaRPr lang="en-US" sz="1400">
                        <a:effectLst/>
                        <a:latin typeface="Arial"/>
                        <a:ea typeface="Times"/>
                        <a:cs typeface="Arial"/>
                      </a:endParaRPr>
                    </a:p>
                  </a:txBody>
                  <a:tcPr marL="8891" marR="8891" marT="0" marB="0"/>
                </a:tc>
              </a:tr>
              <a:tr h="278130">
                <a:tc>
                  <a:txBody>
                    <a:bodyPr/>
                    <a:lstStyle/>
                    <a:p>
                      <a:pPr marL="0" marR="0" algn="ctr">
                        <a:spcBef>
                          <a:spcPts val="0"/>
                        </a:spcBef>
                        <a:spcAft>
                          <a:spcPts val="0"/>
                        </a:spcAft>
                      </a:pPr>
                      <a:r>
                        <a:rPr lang="en-US" sz="1400" smtClean="0">
                          <a:effectLst/>
                        </a:rPr>
                        <a:t>XX</a:t>
                      </a:r>
                      <a:r>
                        <a:rPr lang="en-US" sz="1400">
                          <a:effectLst/>
                        </a:rPr>
                        <a:t>-Large</a:t>
                      </a:r>
                      <a:endParaRPr lang="en-US" sz="1400">
                        <a:effectLst/>
                        <a:latin typeface="Arial"/>
                        <a:ea typeface="Times"/>
                        <a:cs typeface="Arial"/>
                      </a:endParaRPr>
                    </a:p>
                  </a:txBody>
                  <a:tcPr marL="8891" marR="8891" marT="0" marB="0"/>
                </a:tc>
                <a:tc>
                  <a:txBody>
                    <a:bodyPr/>
                    <a:lstStyle/>
                    <a:p>
                      <a:pPr marL="0" marR="0" algn="ctr">
                        <a:spcBef>
                          <a:spcPts val="0"/>
                        </a:spcBef>
                        <a:spcAft>
                          <a:spcPts val="0"/>
                        </a:spcAft>
                      </a:pPr>
                      <a:r>
                        <a:rPr lang="en-US" sz="1400" smtClean="0">
                          <a:effectLst/>
                        </a:rPr>
                        <a:t>44</a:t>
                      </a:r>
                      <a:endParaRPr lang="en-US" sz="1400">
                        <a:effectLst/>
                        <a:latin typeface="Arial"/>
                        <a:ea typeface="Times"/>
                        <a:cs typeface="Arial"/>
                      </a:endParaRPr>
                    </a:p>
                  </a:txBody>
                  <a:tcPr marL="8891" marR="8891" marT="0" marB="0"/>
                </a:tc>
                <a:tc>
                  <a:txBody>
                    <a:bodyPr/>
                    <a:lstStyle/>
                    <a:p>
                      <a:pPr marL="0" marR="0" algn="ctr">
                        <a:spcBef>
                          <a:spcPts val="0"/>
                        </a:spcBef>
                        <a:spcAft>
                          <a:spcPts val="0"/>
                        </a:spcAft>
                      </a:pPr>
                      <a:r>
                        <a:rPr lang="en-US" sz="1400" dirty="0" smtClean="0">
                          <a:effectLst/>
                        </a:rPr>
                        <a:t>120</a:t>
                      </a:r>
                      <a:endParaRPr lang="en-US" sz="1400" dirty="0">
                        <a:effectLst/>
                        <a:latin typeface="Arial"/>
                        <a:ea typeface="Times"/>
                        <a:cs typeface="Arial"/>
                      </a:endParaRPr>
                    </a:p>
                  </a:txBody>
                  <a:tcPr marL="8891" marR="8891" marT="0" marB="0"/>
                </a:tc>
                <a:tc>
                  <a:txBody>
                    <a:bodyPr/>
                    <a:lstStyle/>
                    <a:p>
                      <a:pPr marL="0" marR="0" algn="ctr">
                        <a:spcBef>
                          <a:spcPts val="0"/>
                        </a:spcBef>
                        <a:spcAft>
                          <a:spcPts val="0"/>
                        </a:spcAft>
                      </a:pPr>
                      <a:r>
                        <a:rPr lang="en-US" sz="1400" dirty="0" smtClean="0">
                          <a:effectLst/>
                          <a:latin typeface="+mn-lt"/>
                          <a:ea typeface="+mn-ea"/>
                          <a:cs typeface="+mn-cs"/>
                        </a:rPr>
                        <a:t>480/</a:t>
                      </a:r>
                      <a:r>
                        <a:rPr lang="en-US" sz="1400" dirty="0" smtClean="0">
                          <a:solidFill>
                            <a:srgbClr val="FF0000"/>
                          </a:solidFill>
                          <a:effectLst/>
                          <a:latin typeface="+mn-lt"/>
                          <a:ea typeface="+mn-ea"/>
                          <a:cs typeface="+mn-cs"/>
                        </a:rPr>
                        <a:t>60*</a:t>
                      </a:r>
                      <a:endParaRPr lang="en-US" sz="1400" dirty="0">
                        <a:solidFill>
                          <a:srgbClr val="FF0000"/>
                        </a:solidFill>
                        <a:effectLst/>
                        <a:latin typeface="Arial"/>
                        <a:ea typeface="Times"/>
                        <a:cs typeface="Arial"/>
                      </a:endParaRPr>
                    </a:p>
                  </a:txBody>
                  <a:tcPr marL="8891" marR="8891" marT="0" marB="0"/>
                </a:tc>
                <a:tc>
                  <a:txBody>
                    <a:bodyPr/>
                    <a:lstStyle/>
                    <a:p>
                      <a:pPr marL="0" marR="0" algn="ctr">
                        <a:spcBef>
                          <a:spcPts val="0"/>
                        </a:spcBef>
                        <a:spcAft>
                          <a:spcPts val="0"/>
                        </a:spcAft>
                      </a:pPr>
                      <a:r>
                        <a:rPr lang="en-US" sz="1400" dirty="0" smtClean="0">
                          <a:effectLst/>
                        </a:rPr>
                        <a:t>1</a:t>
                      </a:r>
                      <a:endParaRPr lang="en-US" sz="1400" dirty="0">
                        <a:effectLst/>
                        <a:latin typeface="Arial"/>
                        <a:ea typeface="Times"/>
                        <a:cs typeface="Arial"/>
                      </a:endParaRPr>
                    </a:p>
                  </a:txBody>
                  <a:tcPr marL="8891" marR="8891" marT="0" marB="0"/>
                </a:tc>
              </a:tr>
            </a:tbl>
          </a:graphicData>
        </a:graphic>
      </p:graphicFrame>
      <p:sp>
        <p:nvSpPr>
          <p:cNvPr id="3" name="TextBox 2"/>
          <p:cNvSpPr txBox="1"/>
          <p:nvPr/>
        </p:nvSpPr>
        <p:spPr>
          <a:xfrm>
            <a:off x="1257300" y="3429001"/>
            <a:ext cx="6515100" cy="838691"/>
          </a:xfrm>
          <a:prstGeom prst="rect">
            <a:avLst/>
          </a:prstGeom>
          <a:noFill/>
        </p:spPr>
        <p:txBody>
          <a:bodyPr wrap="square" rtlCol="0">
            <a:spAutoFit/>
          </a:bodyPr>
          <a:lstStyle/>
          <a:p>
            <a:r>
              <a:rPr lang="en-US" sz="1350" dirty="0">
                <a:latin typeface="Arial"/>
                <a:cs typeface="Arial"/>
              </a:rPr>
              <a:t>Node </a:t>
            </a:r>
            <a:r>
              <a:rPr lang="en-US" sz="1350" dirty="0" err="1">
                <a:latin typeface="Arial"/>
                <a:cs typeface="Arial"/>
              </a:rPr>
              <a:t>config</a:t>
            </a:r>
            <a:r>
              <a:rPr lang="en-US" sz="1350" dirty="0">
                <a:latin typeface="Arial"/>
                <a:cs typeface="Arial"/>
              </a:rPr>
              <a:t>: dual Intel E-2680v3 “Haswell”, 24 physical cores/node @ 2.5 GHz, 128 GB RAM, dual 1 TB local disks</a:t>
            </a:r>
            <a:r>
              <a:rPr lang="en-US" sz="1350" dirty="0" smtClean="0">
                <a:latin typeface="Arial"/>
                <a:cs typeface="Arial"/>
              </a:rPr>
              <a:t>.</a:t>
            </a:r>
          </a:p>
          <a:p>
            <a:endParaRPr lang="en-US" sz="800" dirty="0" smtClean="0">
              <a:latin typeface="Arial"/>
              <a:cs typeface="Arial"/>
            </a:endParaRPr>
          </a:p>
          <a:p>
            <a:r>
              <a:rPr lang="en-US" sz="1350" dirty="0" smtClean="0">
                <a:solidFill>
                  <a:srgbClr val="FF0000"/>
                </a:solidFill>
                <a:latin typeface="Arial"/>
                <a:cs typeface="Arial"/>
              </a:rPr>
              <a:t>* Effective 29-Mar-2017</a:t>
            </a:r>
            <a:endParaRPr lang="en-US" sz="1350" dirty="0">
              <a:solidFill>
                <a:srgbClr val="FF0000"/>
              </a:solidFill>
              <a:latin typeface="Arial"/>
              <a:cs typeface="Arial"/>
            </a:endParaRPr>
          </a:p>
        </p:txBody>
      </p:sp>
    </p:spTree>
    <p:extLst>
      <p:ext uri="{BB962C8B-B14F-4D97-AF65-F5344CB8AC3E}">
        <p14:creationId xmlns:p14="http://schemas.microsoft.com/office/powerpoint/2010/main" val="9931553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D0224"/>
                </a:solidFill>
              </a:rPr>
              <a:t>Jetstream Systems</a:t>
            </a:r>
            <a:endParaRPr lang="en-US" dirty="0">
              <a:solidFill>
                <a:srgbClr val="7D0224"/>
              </a:solidFill>
            </a:endParaRPr>
          </a:p>
        </p:txBody>
      </p:sp>
      <p:pic>
        <p:nvPicPr>
          <p:cNvPr id="1027" name="Picture 3" descr="C:\Users\millertm\Desktop\Stewart - Jetstream NSF  14-536\Jetstream_topology_diagram_Nov14_v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42"/>
          <a:stretch/>
        </p:blipFill>
        <p:spPr bwMode="auto">
          <a:xfrm>
            <a:off x="1143001" y="1257301"/>
            <a:ext cx="6814319" cy="249641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029335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nip Same Side Corner Rectangle 4"/>
          <p:cNvSpPr/>
          <p:nvPr/>
        </p:nvSpPr>
        <p:spPr>
          <a:xfrm>
            <a:off x="6465905" y="358814"/>
            <a:ext cx="1261641" cy="925975"/>
          </a:xfrm>
          <a:prstGeom prst="snip2Same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t>Jetstream-IU</a:t>
            </a:r>
            <a:endParaRPr lang="en-US"/>
          </a:p>
        </p:txBody>
      </p:sp>
      <p:sp>
        <p:nvSpPr>
          <p:cNvPr id="8" name="Snip Same Side Corner Rectangle 7"/>
          <p:cNvSpPr/>
          <p:nvPr/>
        </p:nvSpPr>
        <p:spPr>
          <a:xfrm>
            <a:off x="5204264" y="3252485"/>
            <a:ext cx="1261641" cy="925975"/>
          </a:xfrm>
          <a:prstGeom prst="snip2Same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t>Jetstream-TACC</a:t>
            </a:r>
            <a:endParaRPr lang="en-US"/>
          </a:p>
        </p:txBody>
      </p:sp>
      <p:sp>
        <p:nvSpPr>
          <p:cNvPr id="9" name="Snip Same Side Corner Rectangle 8"/>
          <p:cNvSpPr/>
          <p:nvPr/>
        </p:nvSpPr>
        <p:spPr>
          <a:xfrm>
            <a:off x="703160" y="3162735"/>
            <a:ext cx="1261641" cy="925975"/>
          </a:xfrm>
          <a:prstGeom prst="snip2Same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t>Jetstream-AZ</a:t>
            </a:r>
            <a:endParaRPr lang="en-US"/>
          </a:p>
        </p:txBody>
      </p:sp>
      <p:grpSp>
        <p:nvGrpSpPr>
          <p:cNvPr id="75" name="Group 74"/>
          <p:cNvGrpSpPr/>
          <p:nvPr/>
        </p:nvGrpSpPr>
        <p:grpSpPr>
          <a:xfrm>
            <a:off x="2045555" y="651526"/>
            <a:ext cx="2905245" cy="2044353"/>
            <a:chOff x="1875099" y="555585"/>
            <a:chExt cx="2905245" cy="2044353"/>
          </a:xfrm>
        </p:grpSpPr>
        <p:sp>
          <p:nvSpPr>
            <p:cNvPr id="4" name="Cloud 3"/>
            <p:cNvSpPr/>
            <p:nvPr/>
          </p:nvSpPr>
          <p:spPr>
            <a:xfrm>
              <a:off x="2455909" y="883279"/>
              <a:ext cx="1655180" cy="1377387"/>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t>Internet2</a:t>
              </a:r>
              <a:endParaRPr lang="en-US"/>
            </a:p>
          </p:txBody>
        </p:sp>
        <p:sp>
          <p:nvSpPr>
            <p:cNvPr id="10" name="Donut 9"/>
            <p:cNvSpPr/>
            <p:nvPr/>
          </p:nvSpPr>
          <p:spPr>
            <a:xfrm>
              <a:off x="1875099" y="555585"/>
              <a:ext cx="2905245" cy="2044353"/>
            </a:xfrm>
            <a:prstGeom prst="donut">
              <a:avLst>
                <a:gd name="adj" fmla="val 4401"/>
              </a:avLst>
            </a:prstGeom>
            <a:solidFill>
              <a:srgbClr val="7030A0"/>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cxnSp>
        <p:nvCxnSpPr>
          <p:cNvPr id="13" name="Straight Arrow Connector 12"/>
          <p:cNvCxnSpPr>
            <a:stCxn id="9" idx="3"/>
            <a:endCxn id="10" idx="3"/>
          </p:cNvCxnSpPr>
          <p:nvPr/>
        </p:nvCxnSpPr>
        <p:spPr>
          <a:xfrm flipV="1">
            <a:off x="1333981" y="2396490"/>
            <a:ext cx="1137037" cy="766245"/>
          </a:xfrm>
          <a:prstGeom prst="straightConnector1">
            <a:avLst/>
          </a:prstGeom>
          <a:ln w="101600">
            <a:solidFill>
              <a:srgbClr val="7030A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8" idx="3"/>
            <a:endCxn id="10" idx="5"/>
          </p:cNvCxnSpPr>
          <p:nvPr/>
        </p:nvCxnSpPr>
        <p:spPr>
          <a:xfrm flipH="1" flipV="1">
            <a:off x="4525337" y="2396490"/>
            <a:ext cx="1309748" cy="855995"/>
          </a:xfrm>
          <a:prstGeom prst="straightConnector1">
            <a:avLst/>
          </a:prstGeom>
          <a:ln w="101600">
            <a:solidFill>
              <a:srgbClr val="7030A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2"/>
            <a:endCxn id="10" idx="6"/>
          </p:cNvCxnSpPr>
          <p:nvPr/>
        </p:nvCxnSpPr>
        <p:spPr>
          <a:xfrm flipH="1">
            <a:off x="4950800" y="821802"/>
            <a:ext cx="1515105" cy="851901"/>
          </a:xfrm>
          <a:prstGeom prst="straightConnector1">
            <a:avLst/>
          </a:prstGeom>
          <a:ln w="101600">
            <a:solidFill>
              <a:srgbClr val="7030A0"/>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6589351" y="1810017"/>
            <a:ext cx="2227855" cy="1442468"/>
            <a:chOff x="6803156" y="1884487"/>
            <a:chExt cx="2227855" cy="1442468"/>
          </a:xfrm>
        </p:grpSpPr>
        <p:sp>
          <p:nvSpPr>
            <p:cNvPr id="37" name="Cloud 36"/>
            <p:cNvSpPr/>
            <p:nvPr/>
          </p:nvSpPr>
          <p:spPr>
            <a:xfrm>
              <a:off x="7257327" y="2128264"/>
              <a:ext cx="1319514" cy="954914"/>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t>XSEDE</a:t>
              </a:r>
              <a:endParaRPr lang="en-US"/>
            </a:p>
          </p:txBody>
        </p:sp>
        <p:sp>
          <p:nvSpPr>
            <p:cNvPr id="38" name="Donut 37"/>
            <p:cNvSpPr/>
            <p:nvPr/>
          </p:nvSpPr>
          <p:spPr>
            <a:xfrm>
              <a:off x="6803156" y="1884487"/>
              <a:ext cx="2227855" cy="1442468"/>
            </a:xfrm>
            <a:prstGeom prst="donut">
              <a:avLst>
                <a:gd name="adj" fmla="val 4401"/>
              </a:avLst>
            </a:prstGeom>
            <a:solidFill>
              <a:schemeClr val="accent3"/>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cxnSp>
        <p:nvCxnSpPr>
          <p:cNvPr id="39" name="Straight Arrow Connector 38"/>
          <p:cNvCxnSpPr>
            <a:stCxn id="5" idx="1"/>
            <a:endCxn id="38" idx="0"/>
          </p:cNvCxnSpPr>
          <p:nvPr/>
        </p:nvCxnSpPr>
        <p:spPr>
          <a:xfrm>
            <a:off x="7096726" y="1284789"/>
            <a:ext cx="606553" cy="525228"/>
          </a:xfrm>
          <a:prstGeom prst="straightConnector1">
            <a:avLst/>
          </a:prstGeom>
          <a:ln w="50800">
            <a:solidFill>
              <a:schemeClr val="accent3"/>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38" idx="4"/>
            <a:endCxn id="8" idx="0"/>
          </p:cNvCxnSpPr>
          <p:nvPr/>
        </p:nvCxnSpPr>
        <p:spPr>
          <a:xfrm flipH="1">
            <a:off x="6465905" y="3252485"/>
            <a:ext cx="1237374" cy="462988"/>
          </a:xfrm>
          <a:prstGeom prst="straightConnector1">
            <a:avLst/>
          </a:prstGeom>
          <a:ln w="50800">
            <a:solidFill>
              <a:schemeClr val="accent3"/>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flipV="1">
            <a:off x="2720917" y="3923816"/>
            <a:ext cx="1114595" cy="1"/>
          </a:xfrm>
          <a:prstGeom prst="straightConnector1">
            <a:avLst/>
          </a:prstGeom>
          <a:ln w="50800">
            <a:solidFill>
              <a:schemeClr val="accent3"/>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flipV="1">
            <a:off x="2733259" y="3414532"/>
            <a:ext cx="1114596" cy="11574"/>
          </a:xfrm>
          <a:prstGeom prst="straightConnector1">
            <a:avLst/>
          </a:prstGeom>
          <a:ln w="101600">
            <a:solidFill>
              <a:srgbClr val="7030A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3835512" y="3256391"/>
            <a:ext cx="1044260" cy="369332"/>
          </a:xfrm>
          <a:prstGeom prst="rect">
            <a:avLst/>
          </a:prstGeom>
          <a:noFill/>
        </p:spPr>
        <p:txBody>
          <a:bodyPr wrap="none" rtlCol="0">
            <a:spAutoFit/>
          </a:bodyPr>
          <a:lstStyle/>
          <a:p>
            <a:r>
              <a:rPr lang="en-US" b="1" smtClean="0">
                <a:solidFill>
                  <a:srgbClr val="7030A0"/>
                </a:solidFill>
              </a:rPr>
              <a:t>100 Gb/s</a:t>
            </a:r>
            <a:endParaRPr lang="en-US" b="1">
              <a:solidFill>
                <a:srgbClr val="7030A0"/>
              </a:solidFill>
            </a:endParaRPr>
          </a:p>
        </p:txBody>
      </p:sp>
      <p:sp>
        <p:nvSpPr>
          <p:cNvPr id="56" name="TextBox 55"/>
          <p:cNvSpPr txBox="1"/>
          <p:nvPr/>
        </p:nvSpPr>
        <p:spPr>
          <a:xfrm>
            <a:off x="3841322" y="3739150"/>
            <a:ext cx="1033040" cy="369332"/>
          </a:xfrm>
          <a:prstGeom prst="rect">
            <a:avLst/>
          </a:prstGeom>
          <a:noFill/>
        </p:spPr>
        <p:txBody>
          <a:bodyPr wrap="none" rtlCol="0">
            <a:spAutoFit/>
          </a:bodyPr>
          <a:lstStyle/>
          <a:p>
            <a:r>
              <a:rPr lang="en-US" smtClean="0">
                <a:solidFill>
                  <a:schemeClr val="accent1">
                    <a:lumMod val="60000"/>
                    <a:lumOff val="40000"/>
                  </a:schemeClr>
                </a:solidFill>
              </a:rPr>
              <a:t>  </a:t>
            </a:r>
            <a:r>
              <a:rPr lang="en-US" b="1" smtClean="0">
                <a:solidFill>
                  <a:schemeClr val="accent3"/>
                </a:solidFill>
              </a:rPr>
              <a:t>10 Gb/s</a:t>
            </a:r>
            <a:endParaRPr lang="en-US" b="1">
              <a:solidFill>
                <a:schemeClr val="accent3"/>
              </a:solidFill>
            </a:endParaRPr>
          </a:p>
        </p:txBody>
      </p:sp>
      <p:sp>
        <p:nvSpPr>
          <p:cNvPr id="74" name="TextBox 73"/>
          <p:cNvSpPr txBox="1"/>
          <p:nvPr/>
        </p:nvSpPr>
        <p:spPr>
          <a:xfrm>
            <a:off x="256574" y="174675"/>
            <a:ext cx="2850332" cy="400110"/>
          </a:xfrm>
          <a:prstGeom prst="rect">
            <a:avLst/>
          </a:prstGeom>
          <a:noFill/>
        </p:spPr>
        <p:txBody>
          <a:bodyPr wrap="none" rtlCol="0">
            <a:spAutoFit/>
          </a:bodyPr>
          <a:lstStyle/>
          <a:p>
            <a:r>
              <a:rPr lang="en-US" sz="2000" dirty="0" smtClean="0">
                <a:solidFill>
                  <a:srgbClr val="7D0224"/>
                </a:solidFill>
              </a:rPr>
              <a:t>Jetstream Systems (cont.)</a:t>
            </a:r>
            <a:endParaRPr lang="en-US" sz="2000" dirty="0">
              <a:solidFill>
                <a:srgbClr val="7D0224"/>
              </a:solidFill>
            </a:endParaRPr>
          </a:p>
        </p:txBody>
      </p:sp>
    </p:spTree>
    <p:extLst>
      <p:ext uri="{BB962C8B-B14F-4D97-AF65-F5344CB8AC3E}">
        <p14:creationId xmlns:p14="http://schemas.microsoft.com/office/powerpoint/2010/main" val="1749068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027" y="205979"/>
            <a:ext cx="3588327" cy="463307"/>
          </a:xfrm>
        </p:spPr>
        <p:txBody>
          <a:bodyPr>
            <a:normAutofit fontScale="90000"/>
          </a:bodyPr>
          <a:lstStyle/>
          <a:p>
            <a:r>
              <a:rPr lang="en-US" dirty="0">
                <a:solidFill>
                  <a:srgbClr val="7D0224"/>
                </a:solidFill>
              </a:rPr>
              <a:t>Platform Overview</a:t>
            </a:r>
          </a:p>
        </p:txBody>
      </p:sp>
      <p:sp>
        <p:nvSpPr>
          <p:cNvPr id="21" name="TextBox 20"/>
          <p:cNvSpPr txBox="1"/>
          <p:nvPr/>
        </p:nvSpPr>
        <p:spPr>
          <a:xfrm>
            <a:off x="2894727" y="3871496"/>
            <a:ext cx="1874680" cy="369332"/>
          </a:xfrm>
          <a:prstGeom prst="rect">
            <a:avLst/>
          </a:prstGeom>
          <a:noFill/>
        </p:spPr>
        <p:txBody>
          <a:bodyPr wrap="none" rtlCol="0">
            <a:spAutoFit/>
          </a:bodyPr>
          <a:lstStyle/>
          <a:p>
            <a:r>
              <a:rPr lang="en-US"/>
              <a:t>Indiana University</a:t>
            </a:r>
          </a:p>
        </p:txBody>
      </p:sp>
      <p:sp>
        <p:nvSpPr>
          <p:cNvPr id="22" name="TextBox 21"/>
          <p:cNvSpPr txBox="1"/>
          <p:nvPr/>
        </p:nvSpPr>
        <p:spPr>
          <a:xfrm>
            <a:off x="6056646" y="3871496"/>
            <a:ext cx="657168" cy="369332"/>
          </a:xfrm>
          <a:prstGeom prst="rect">
            <a:avLst/>
          </a:prstGeom>
          <a:noFill/>
        </p:spPr>
        <p:txBody>
          <a:bodyPr wrap="none" rtlCol="0">
            <a:spAutoFit/>
          </a:bodyPr>
          <a:lstStyle/>
          <a:p>
            <a:r>
              <a:rPr lang="en-US"/>
              <a:t>TACC</a:t>
            </a:r>
          </a:p>
        </p:txBody>
      </p:sp>
      <p:sp>
        <p:nvSpPr>
          <p:cNvPr id="11" name="TextBox 10"/>
          <p:cNvSpPr txBox="1"/>
          <p:nvPr/>
        </p:nvSpPr>
        <p:spPr>
          <a:xfrm>
            <a:off x="6791240" y="1087580"/>
            <a:ext cx="2352760" cy="646331"/>
          </a:xfrm>
          <a:prstGeom prst="rect">
            <a:avLst/>
          </a:prstGeom>
          <a:noFill/>
        </p:spPr>
        <p:txBody>
          <a:bodyPr wrap="none" rtlCol="0">
            <a:spAutoFit/>
          </a:bodyPr>
          <a:lstStyle/>
          <a:p>
            <a:r>
              <a:rPr lang="en-US" smtClean="0"/>
              <a:t>Atmosphere API </a:t>
            </a:r>
            <a:r>
              <a:rPr lang="en-US" dirty="0" smtClean="0"/>
              <a:t>access</a:t>
            </a:r>
          </a:p>
          <a:p>
            <a:r>
              <a:rPr lang="en-US" dirty="0" smtClean="0"/>
              <a:t>(work in progress)</a:t>
            </a:r>
            <a:endParaRPr lang="en-US" dirty="0"/>
          </a:p>
        </p:txBody>
      </p:sp>
      <p:grpSp>
        <p:nvGrpSpPr>
          <p:cNvPr id="17" name="Group 16"/>
          <p:cNvGrpSpPr/>
          <p:nvPr/>
        </p:nvGrpSpPr>
        <p:grpSpPr>
          <a:xfrm>
            <a:off x="117616" y="205979"/>
            <a:ext cx="7503476" cy="3624652"/>
            <a:chOff x="460584" y="542572"/>
            <a:chExt cx="7503476" cy="3624652"/>
          </a:xfrm>
        </p:grpSpPr>
        <p:cxnSp>
          <p:nvCxnSpPr>
            <p:cNvPr id="18" name="Straight Connector 17"/>
            <p:cNvCxnSpPr>
              <a:stCxn id="9" idx="2"/>
              <a:endCxn id="6" idx="0"/>
            </p:cNvCxnSpPr>
            <p:nvPr/>
          </p:nvCxnSpPr>
          <p:spPr>
            <a:xfrm flipH="1">
              <a:off x="3618225" y="2530402"/>
              <a:ext cx="1113620" cy="226833"/>
            </a:xfrm>
            <a:prstGeom prst="line">
              <a:avLst/>
            </a:prstGeom>
            <a:ln w="12700">
              <a:solidFill>
                <a:schemeClr val="bg1">
                  <a:lumMod val="75000"/>
                </a:schemeClr>
              </a:solidFill>
              <a:prstDash val="sys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9" idx="2"/>
              <a:endCxn id="13" idx="0"/>
            </p:cNvCxnSpPr>
            <p:nvPr/>
          </p:nvCxnSpPr>
          <p:spPr>
            <a:xfrm>
              <a:off x="4731845" y="2530402"/>
              <a:ext cx="1515509" cy="226833"/>
            </a:xfrm>
            <a:prstGeom prst="line">
              <a:avLst/>
            </a:prstGeom>
            <a:ln w="12700">
              <a:solidFill>
                <a:schemeClr val="bg1">
                  <a:lumMod val="75000"/>
                </a:schemeClr>
              </a:solidFill>
              <a:prstDash val="sys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3515748" y="1647949"/>
              <a:ext cx="2958997" cy="755413"/>
            </a:xfrm>
            <a:prstGeom prst="rect">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901686" y="1874782"/>
              <a:ext cx="2134927" cy="307377"/>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Atmosphere API</a:t>
              </a:r>
            </a:p>
          </p:txBody>
        </p:sp>
        <p:sp>
          <p:nvSpPr>
            <p:cNvPr id="8" name="Rectangle 7"/>
            <p:cNvSpPr/>
            <p:nvPr/>
          </p:nvSpPr>
          <p:spPr>
            <a:xfrm>
              <a:off x="3325470" y="1874783"/>
              <a:ext cx="1468029" cy="30737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Globus </a:t>
              </a:r>
              <a:r>
                <a:rPr lang="en-US" err="1"/>
                <a:t>Auth</a:t>
              </a:r>
              <a:endParaRPr lang="en-US"/>
            </a:p>
          </p:txBody>
        </p:sp>
        <p:sp>
          <p:nvSpPr>
            <p:cNvPr id="9" name="Rectangle 8"/>
            <p:cNvSpPr/>
            <p:nvPr/>
          </p:nvSpPr>
          <p:spPr>
            <a:xfrm>
              <a:off x="3676828" y="2223025"/>
              <a:ext cx="2110034" cy="307377"/>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t>Atmo</a:t>
              </a:r>
              <a:r>
                <a:rPr lang="en-US"/>
                <a:t> Services</a:t>
              </a:r>
            </a:p>
          </p:txBody>
        </p:sp>
        <p:sp>
          <p:nvSpPr>
            <p:cNvPr id="16" name="Rectangle 15"/>
            <p:cNvSpPr/>
            <p:nvPr/>
          </p:nvSpPr>
          <p:spPr>
            <a:xfrm>
              <a:off x="5888935" y="2223024"/>
              <a:ext cx="2027094" cy="30737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XSEDE Accounting</a:t>
              </a:r>
            </a:p>
          </p:txBody>
        </p:sp>
        <p:sp>
          <p:nvSpPr>
            <p:cNvPr id="6" name="Rectangle 5"/>
            <p:cNvSpPr/>
            <p:nvPr/>
          </p:nvSpPr>
          <p:spPr>
            <a:xfrm>
              <a:off x="2893226" y="2757234"/>
              <a:ext cx="1449997" cy="307377"/>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t>OpenStack</a:t>
              </a:r>
              <a:endParaRPr lang="en-US"/>
            </a:p>
          </p:txBody>
        </p:sp>
        <p:sp>
          <p:nvSpPr>
            <p:cNvPr id="7" name="Rectangle 6"/>
            <p:cNvSpPr/>
            <p:nvPr/>
          </p:nvSpPr>
          <p:spPr>
            <a:xfrm>
              <a:off x="4397316" y="2757234"/>
              <a:ext cx="937615" cy="307377"/>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Ceph</a:t>
              </a:r>
            </a:p>
          </p:txBody>
        </p:sp>
        <p:pic>
          <p:nvPicPr>
            <p:cNvPr id="10" name="Picture 9" descr="Screen Shot 2015-10-19 at 10.35.45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3226" y="3105476"/>
              <a:ext cx="2441706" cy="1061748"/>
            </a:xfrm>
            <a:prstGeom prst="rect">
              <a:avLst/>
            </a:prstGeom>
          </p:spPr>
        </p:pic>
        <p:sp>
          <p:nvSpPr>
            <p:cNvPr id="13" name="Rectangle 12"/>
            <p:cNvSpPr/>
            <p:nvPr/>
          </p:nvSpPr>
          <p:spPr>
            <a:xfrm>
              <a:off x="5522354" y="2757234"/>
              <a:ext cx="1449997" cy="307377"/>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t>OpenStack</a:t>
              </a:r>
              <a:endParaRPr lang="en-US"/>
            </a:p>
          </p:txBody>
        </p:sp>
        <p:sp>
          <p:nvSpPr>
            <p:cNvPr id="14" name="Rectangle 13"/>
            <p:cNvSpPr/>
            <p:nvPr/>
          </p:nvSpPr>
          <p:spPr>
            <a:xfrm>
              <a:off x="7026445" y="2757234"/>
              <a:ext cx="937615" cy="307377"/>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Ceph</a:t>
              </a:r>
            </a:p>
          </p:txBody>
        </p:sp>
        <p:pic>
          <p:nvPicPr>
            <p:cNvPr id="15" name="Picture 14" descr="Screen Shot 2015-10-19 at 10.35.45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2354" y="3105476"/>
              <a:ext cx="2441706" cy="1061748"/>
            </a:xfrm>
            <a:prstGeom prst="rect">
              <a:avLst/>
            </a:prstGeom>
          </p:spPr>
        </p:pic>
        <p:pic>
          <p:nvPicPr>
            <p:cNvPr id="37" name="Picture 36"/>
            <p:cNvPicPr>
              <a:picLocks noChangeAspect="1"/>
            </p:cNvPicPr>
            <p:nvPr/>
          </p:nvPicPr>
          <p:blipFill>
            <a:blip r:embed="rId4"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flipH="1">
              <a:off x="7072022" y="742448"/>
              <a:ext cx="618291" cy="501912"/>
            </a:xfrm>
            <a:prstGeom prst="rect">
              <a:avLst/>
            </a:prstGeom>
          </p:spPr>
        </p:pic>
        <p:pic>
          <p:nvPicPr>
            <p:cNvPr id="39" name="Picture 38"/>
            <p:cNvPicPr>
              <a:picLocks noChangeAspect="1"/>
            </p:cNvPicPr>
            <p:nvPr/>
          </p:nvPicPr>
          <p:blipFill>
            <a:blip r:embed="rId4"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1846584" y="1244360"/>
              <a:ext cx="618291" cy="501912"/>
            </a:xfrm>
            <a:prstGeom prst="rect">
              <a:avLst/>
            </a:prstGeom>
          </p:spPr>
        </p:pic>
        <p:cxnSp>
          <p:nvCxnSpPr>
            <p:cNvPr id="41" name="Straight Connector 40"/>
            <p:cNvCxnSpPr/>
            <p:nvPr/>
          </p:nvCxnSpPr>
          <p:spPr>
            <a:xfrm>
              <a:off x="2075191" y="1746272"/>
              <a:ext cx="1462495" cy="1010963"/>
            </a:xfrm>
            <a:prstGeom prst="line">
              <a:avLst/>
            </a:prstGeom>
            <a:ln w="127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37" idx="2"/>
              <a:endCxn id="5" idx="0"/>
            </p:cNvCxnSpPr>
            <p:nvPr/>
          </p:nvCxnSpPr>
          <p:spPr>
            <a:xfrm flipH="1">
              <a:off x="5969150" y="1244360"/>
              <a:ext cx="1412018" cy="630422"/>
            </a:xfrm>
            <a:prstGeom prst="line">
              <a:avLst/>
            </a:prstGeom>
            <a:ln w="127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4236889" y="542572"/>
              <a:ext cx="1318900" cy="1311777"/>
              <a:chOff x="4378934" y="515615"/>
              <a:chExt cx="1318900" cy="1311777"/>
            </a:xfrm>
          </p:grpSpPr>
          <p:pic>
            <p:nvPicPr>
              <p:cNvPr id="38" name="Picture 37"/>
              <p:cNvPicPr>
                <a:picLocks noChangeAspect="1"/>
              </p:cNvPicPr>
              <p:nvPr/>
            </p:nvPicPr>
            <p:blipFill>
              <a:blip r:embed="rId5"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4714750" y="515615"/>
                <a:ext cx="650834" cy="501912"/>
              </a:xfrm>
              <a:prstGeom prst="rect">
                <a:avLst/>
              </a:prstGeom>
            </p:spPr>
          </p:pic>
          <p:cxnSp>
            <p:nvCxnSpPr>
              <p:cNvPr id="42" name="Straight Connector 41"/>
              <p:cNvCxnSpPr>
                <a:stCxn id="38" idx="2"/>
                <a:endCxn id="56" idx="0"/>
              </p:cNvCxnSpPr>
              <p:nvPr/>
            </p:nvCxnSpPr>
            <p:spPr>
              <a:xfrm flipH="1">
                <a:off x="5038384" y="1017527"/>
                <a:ext cx="1783" cy="208161"/>
              </a:xfrm>
              <a:prstGeom prst="line">
                <a:avLst/>
              </a:prstGeom>
              <a:ln w="127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56" name="Picture 5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78934" y="1225688"/>
                <a:ext cx="1318900" cy="601704"/>
              </a:xfrm>
              <a:prstGeom prst="rect">
                <a:avLst/>
              </a:prstGeom>
              <a:ln>
                <a:solidFill>
                  <a:schemeClr val="tx1"/>
                </a:solidFill>
              </a:ln>
            </p:spPr>
          </p:pic>
          <p:sp>
            <p:nvSpPr>
              <p:cNvPr id="58" name="TextBox 57"/>
              <p:cNvSpPr txBox="1"/>
              <p:nvPr/>
            </p:nvSpPr>
            <p:spPr>
              <a:xfrm>
                <a:off x="4487773" y="1371225"/>
                <a:ext cx="1126662" cy="322205"/>
              </a:xfrm>
              <a:prstGeom prst="rect">
                <a:avLst/>
              </a:prstGeom>
              <a:noFill/>
            </p:spPr>
            <p:txBody>
              <a:bodyPr wrap="none" rtlCol="0">
                <a:spAutoFit/>
              </a:bodyPr>
              <a:lstStyle/>
              <a:p>
                <a:r>
                  <a:rPr lang="en-US"/>
                  <a:t>Web App</a:t>
                </a:r>
              </a:p>
            </p:txBody>
          </p:sp>
        </p:grpSp>
        <p:sp>
          <p:nvSpPr>
            <p:cNvPr id="29" name="TextBox 28"/>
            <p:cNvSpPr txBox="1"/>
            <p:nvPr/>
          </p:nvSpPr>
          <p:spPr>
            <a:xfrm>
              <a:off x="460584" y="2067087"/>
              <a:ext cx="2204899" cy="369332"/>
            </a:xfrm>
            <a:prstGeom prst="rect">
              <a:avLst/>
            </a:prstGeom>
            <a:noFill/>
          </p:spPr>
          <p:txBody>
            <a:bodyPr wrap="none" rtlCol="0">
              <a:spAutoFit/>
            </a:bodyPr>
            <a:lstStyle/>
            <a:p>
              <a:r>
                <a:rPr lang="en-US" smtClean="0"/>
                <a:t>OpenStack API access</a:t>
              </a:r>
              <a:endParaRPr lang="en-US"/>
            </a:p>
          </p:txBody>
        </p:sp>
      </p:grpSp>
      <p:sp>
        <p:nvSpPr>
          <p:cNvPr id="19" name="TextBox 18"/>
          <p:cNvSpPr txBox="1"/>
          <p:nvPr/>
        </p:nvSpPr>
        <p:spPr>
          <a:xfrm>
            <a:off x="198522" y="2835519"/>
            <a:ext cx="1846531" cy="369332"/>
          </a:xfrm>
          <a:prstGeom prst="rect">
            <a:avLst/>
          </a:prstGeom>
          <a:noFill/>
        </p:spPr>
        <p:txBody>
          <a:bodyPr wrap="none" rtlCol="0">
            <a:spAutoFit/>
          </a:bodyPr>
          <a:lstStyle/>
          <a:p>
            <a:r>
              <a:rPr lang="en-US" dirty="0" smtClean="0"/>
              <a:t>S3 access to Ceph</a:t>
            </a:r>
          </a:p>
        </p:txBody>
      </p:sp>
    </p:spTree>
    <p:extLst>
      <p:ext uri="{BB962C8B-B14F-4D97-AF65-F5344CB8AC3E}">
        <p14:creationId xmlns:p14="http://schemas.microsoft.com/office/powerpoint/2010/main" val="17327050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D0224"/>
                </a:solidFill>
              </a:rPr>
              <a:t>What is Jetstream</a:t>
            </a:r>
            <a:endParaRPr lang="en-US" dirty="0">
              <a:solidFill>
                <a:srgbClr val="7D0224"/>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80219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027" y="205979"/>
            <a:ext cx="3588327" cy="463307"/>
          </a:xfrm>
        </p:spPr>
        <p:txBody>
          <a:bodyPr>
            <a:normAutofit fontScale="90000"/>
          </a:bodyPr>
          <a:lstStyle/>
          <a:p>
            <a:r>
              <a:rPr lang="en-US" dirty="0">
                <a:solidFill>
                  <a:srgbClr val="7D0224"/>
                </a:solidFill>
              </a:rPr>
              <a:t>Platform Overview</a:t>
            </a:r>
          </a:p>
        </p:txBody>
      </p:sp>
      <p:sp>
        <p:nvSpPr>
          <p:cNvPr id="21" name="TextBox 20"/>
          <p:cNvSpPr txBox="1"/>
          <p:nvPr/>
        </p:nvSpPr>
        <p:spPr>
          <a:xfrm>
            <a:off x="2894727" y="3871496"/>
            <a:ext cx="1874680" cy="369332"/>
          </a:xfrm>
          <a:prstGeom prst="rect">
            <a:avLst/>
          </a:prstGeom>
          <a:noFill/>
        </p:spPr>
        <p:txBody>
          <a:bodyPr wrap="none" rtlCol="0">
            <a:spAutoFit/>
          </a:bodyPr>
          <a:lstStyle/>
          <a:p>
            <a:r>
              <a:rPr lang="en-US"/>
              <a:t>Indiana University</a:t>
            </a:r>
          </a:p>
        </p:txBody>
      </p:sp>
      <p:sp>
        <p:nvSpPr>
          <p:cNvPr id="22" name="TextBox 21"/>
          <p:cNvSpPr txBox="1"/>
          <p:nvPr/>
        </p:nvSpPr>
        <p:spPr>
          <a:xfrm>
            <a:off x="6056646" y="3871496"/>
            <a:ext cx="657168" cy="369332"/>
          </a:xfrm>
          <a:prstGeom prst="rect">
            <a:avLst/>
          </a:prstGeom>
          <a:noFill/>
        </p:spPr>
        <p:txBody>
          <a:bodyPr wrap="none" rtlCol="0">
            <a:spAutoFit/>
          </a:bodyPr>
          <a:lstStyle/>
          <a:p>
            <a:r>
              <a:rPr lang="en-US"/>
              <a:t>TACC</a:t>
            </a:r>
          </a:p>
        </p:txBody>
      </p:sp>
      <p:sp>
        <p:nvSpPr>
          <p:cNvPr id="11" name="TextBox 10"/>
          <p:cNvSpPr txBox="1"/>
          <p:nvPr/>
        </p:nvSpPr>
        <p:spPr>
          <a:xfrm>
            <a:off x="6852918" y="1087580"/>
            <a:ext cx="2352760" cy="646331"/>
          </a:xfrm>
          <a:prstGeom prst="rect">
            <a:avLst/>
          </a:prstGeom>
          <a:noFill/>
        </p:spPr>
        <p:txBody>
          <a:bodyPr wrap="none" rtlCol="0">
            <a:spAutoFit/>
          </a:bodyPr>
          <a:lstStyle/>
          <a:p>
            <a:r>
              <a:rPr lang="en-US" dirty="0" smtClean="0"/>
              <a:t>Atmosphere API access</a:t>
            </a:r>
          </a:p>
          <a:p>
            <a:r>
              <a:rPr lang="en-US" dirty="0" smtClean="0"/>
              <a:t>(work in progress)</a:t>
            </a:r>
            <a:endParaRPr lang="en-US" dirty="0"/>
          </a:p>
        </p:txBody>
      </p:sp>
      <p:grpSp>
        <p:nvGrpSpPr>
          <p:cNvPr id="17" name="Group 16"/>
          <p:cNvGrpSpPr/>
          <p:nvPr/>
        </p:nvGrpSpPr>
        <p:grpSpPr>
          <a:xfrm>
            <a:off x="117616" y="205979"/>
            <a:ext cx="7503476" cy="3624652"/>
            <a:chOff x="460584" y="542572"/>
            <a:chExt cx="7503476" cy="3624652"/>
          </a:xfrm>
        </p:grpSpPr>
        <p:cxnSp>
          <p:nvCxnSpPr>
            <p:cNvPr id="18" name="Straight Connector 17"/>
            <p:cNvCxnSpPr>
              <a:stCxn id="9" idx="2"/>
              <a:endCxn id="6" idx="0"/>
            </p:cNvCxnSpPr>
            <p:nvPr/>
          </p:nvCxnSpPr>
          <p:spPr>
            <a:xfrm flipH="1">
              <a:off x="3618225" y="2530402"/>
              <a:ext cx="1113620" cy="226833"/>
            </a:xfrm>
            <a:prstGeom prst="line">
              <a:avLst/>
            </a:prstGeom>
            <a:ln w="12700">
              <a:solidFill>
                <a:schemeClr val="bg1">
                  <a:lumMod val="75000"/>
                </a:schemeClr>
              </a:solidFill>
              <a:prstDash val="sys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9" idx="2"/>
              <a:endCxn id="13" idx="0"/>
            </p:cNvCxnSpPr>
            <p:nvPr/>
          </p:nvCxnSpPr>
          <p:spPr>
            <a:xfrm>
              <a:off x="4731845" y="2530402"/>
              <a:ext cx="1515509" cy="226833"/>
            </a:xfrm>
            <a:prstGeom prst="line">
              <a:avLst/>
            </a:prstGeom>
            <a:ln w="12700">
              <a:solidFill>
                <a:schemeClr val="bg1">
                  <a:lumMod val="75000"/>
                </a:schemeClr>
              </a:solidFill>
              <a:prstDash val="sys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3515748" y="1647949"/>
              <a:ext cx="2958997" cy="755413"/>
            </a:xfrm>
            <a:prstGeom prst="rect">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901686" y="1874782"/>
              <a:ext cx="2134927" cy="307377"/>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Atmosphere API</a:t>
              </a:r>
            </a:p>
          </p:txBody>
        </p:sp>
        <p:sp>
          <p:nvSpPr>
            <p:cNvPr id="8" name="Rectangle 7"/>
            <p:cNvSpPr/>
            <p:nvPr/>
          </p:nvSpPr>
          <p:spPr>
            <a:xfrm>
              <a:off x="3325470" y="1874783"/>
              <a:ext cx="1468029" cy="30737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Globus </a:t>
              </a:r>
              <a:r>
                <a:rPr lang="en-US" err="1"/>
                <a:t>Auth</a:t>
              </a:r>
              <a:endParaRPr lang="en-US"/>
            </a:p>
          </p:txBody>
        </p:sp>
        <p:sp>
          <p:nvSpPr>
            <p:cNvPr id="9" name="Rectangle 8"/>
            <p:cNvSpPr/>
            <p:nvPr/>
          </p:nvSpPr>
          <p:spPr>
            <a:xfrm>
              <a:off x="3676828" y="2223025"/>
              <a:ext cx="2110034" cy="307377"/>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t>Atmo</a:t>
              </a:r>
              <a:r>
                <a:rPr lang="en-US"/>
                <a:t> Services</a:t>
              </a:r>
            </a:p>
          </p:txBody>
        </p:sp>
        <p:sp>
          <p:nvSpPr>
            <p:cNvPr id="16" name="Rectangle 15"/>
            <p:cNvSpPr/>
            <p:nvPr/>
          </p:nvSpPr>
          <p:spPr>
            <a:xfrm>
              <a:off x="5888935" y="2223024"/>
              <a:ext cx="2027094" cy="30737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XSEDE Accounting</a:t>
              </a:r>
            </a:p>
          </p:txBody>
        </p:sp>
        <p:sp>
          <p:nvSpPr>
            <p:cNvPr id="6" name="Rectangle 5"/>
            <p:cNvSpPr/>
            <p:nvPr/>
          </p:nvSpPr>
          <p:spPr>
            <a:xfrm>
              <a:off x="2893226" y="2757234"/>
              <a:ext cx="1449997" cy="307377"/>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t>OpenStack</a:t>
              </a:r>
              <a:endParaRPr lang="en-US"/>
            </a:p>
          </p:txBody>
        </p:sp>
        <p:sp>
          <p:nvSpPr>
            <p:cNvPr id="7" name="Rectangle 6"/>
            <p:cNvSpPr/>
            <p:nvPr/>
          </p:nvSpPr>
          <p:spPr>
            <a:xfrm>
              <a:off x="4397316" y="2757234"/>
              <a:ext cx="937615" cy="307377"/>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Ceph</a:t>
              </a:r>
            </a:p>
          </p:txBody>
        </p:sp>
        <p:pic>
          <p:nvPicPr>
            <p:cNvPr id="10" name="Picture 9" descr="Screen Shot 2015-10-19 at 10.35.45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3226" y="3105476"/>
              <a:ext cx="2441706" cy="1061748"/>
            </a:xfrm>
            <a:prstGeom prst="rect">
              <a:avLst/>
            </a:prstGeom>
          </p:spPr>
        </p:pic>
        <p:sp>
          <p:nvSpPr>
            <p:cNvPr id="13" name="Rectangle 12"/>
            <p:cNvSpPr/>
            <p:nvPr/>
          </p:nvSpPr>
          <p:spPr>
            <a:xfrm>
              <a:off x="5522354" y="2757234"/>
              <a:ext cx="1449997" cy="307377"/>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t>OpenStack</a:t>
              </a:r>
              <a:endParaRPr lang="en-US"/>
            </a:p>
          </p:txBody>
        </p:sp>
        <p:sp>
          <p:nvSpPr>
            <p:cNvPr id="14" name="Rectangle 13"/>
            <p:cNvSpPr/>
            <p:nvPr/>
          </p:nvSpPr>
          <p:spPr>
            <a:xfrm>
              <a:off x="7026445" y="2757234"/>
              <a:ext cx="937615" cy="307377"/>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Ceph</a:t>
              </a:r>
            </a:p>
          </p:txBody>
        </p:sp>
        <p:pic>
          <p:nvPicPr>
            <p:cNvPr id="15" name="Picture 14" descr="Screen Shot 2015-10-19 at 10.35.45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2354" y="3105476"/>
              <a:ext cx="2441706" cy="1061748"/>
            </a:xfrm>
            <a:prstGeom prst="rect">
              <a:avLst/>
            </a:prstGeom>
          </p:spPr>
        </p:pic>
        <p:pic>
          <p:nvPicPr>
            <p:cNvPr id="37" name="Picture 36"/>
            <p:cNvPicPr>
              <a:picLocks noChangeAspect="1"/>
            </p:cNvPicPr>
            <p:nvPr/>
          </p:nvPicPr>
          <p:blipFill>
            <a:blip r:embed="rId4"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flipH="1">
              <a:off x="7072022" y="742448"/>
              <a:ext cx="618291" cy="501912"/>
            </a:xfrm>
            <a:prstGeom prst="rect">
              <a:avLst/>
            </a:prstGeom>
          </p:spPr>
        </p:pic>
        <p:pic>
          <p:nvPicPr>
            <p:cNvPr id="39" name="Picture 38"/>
            <p:cNvPicPr>
              <a:picLocks noChangeAspect="1"/>
            </p:cNvPicPr>
            <p:nvPr/>
          </p:nvPicPr>
          <p:blipFill>
            <a:blip r:embed="rId4"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1846584" y="1244360"/>
              <a:ext cx="618291" cy="501912"/>
            </a:xfrm>
            <a:prstGeom prst="rect">
              <a:avLst/>
            </a:prstGeom>
          </p:spPr>
        </p:pic>
        <p:cxnSp>
          <p:nvCxnSpPr>
            <p:cNvPr id="41" name="Straight Connector 40"/>
            <p:cNvCxnSpPr/>
            <p:nvPr/>
          </p:nvCxnSpPr>
          <p:spPr>
            <a:xfrm>
              <a:off x="2075191" y="1746272"/>
              <a:ext cx="1462495" cy="1010963"/>
            </a:xfrm>
            <a:prstGeom prst="line">
              <a:avLst/>
            </a:prstGeom>
            <a:ln w="127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37" idx="2"/>
              <a:endCxn id="5" idx="0"/>
            </p:cNvCxnSpPr>
            <p:nvPr/>
          </p:nvCxnSpPr>
          <p:spPr>
            <a:xfrm flipH="1">
              <a:off x="5969150" y="1244360"/>
              <a:ext cx="1412018" cy="630422"/>
            </a:xfrm>
            <a:prstGeom prst="line">
              <a:avLst/>
            </a:prstGeom>
            <a:ln w="127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4236889" y="542572"/>
              <a:ext cx="1318900" cy="1311777"/>
              <a:chOff x="4378934" y="515615"/>
              <a:chExt cx="1318900" cy="1311777"/>
            </a:xfrm>
          </p:grpSpPr>
          <p:pic>
            <p:nvPicPr>
              <p:cNvPr id="38" name="Picture 37"/>
              <p:cNvPicPr>
                <a:picLocks noChangeAspect="1"/>
              </p:cNvPicPr>
              <p:nvPr/>
            </p:nvPicPr>
            <p:blipFill>
              <a:blip r:embed="rId5"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4714750" y="515615"/>
                <a:ext cx="650834" cy="501912"/>
              </a:xfrm>
              <a:prstGeom prst="rect">
                <a:avLst/>
              </a:prstGeom>
            </p:spPr>
          </p:pic>
          <p:cxnSp>
            <p:nvCxnSpPr>
              <p:cNvPr id="42" name="Straight Connector 41"/>
              <p:cNvCxnSpPr>
                <a:stCxn id="38" idx="2"/>
                <a:endCxn id="56" idx="0"/>
              </p:cNvCxnSpPr>
              <p:nvPr/>
            </p:nvCxnSpPr>
            <p:spPr>
              <a:xfrm flipH="1">
                <a:off x="5038384" y="1017527"/>
                <a:ext cx="1783" cy="208161"/>
              </a:xfrm>
              <a:prstGeom prst="line">
                <a:avLst/>
              </a:prstGeom>
              <a:ln w="127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56" name="Picture 5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78934" y="1225688"/>
                <a:ext cx="1318900" cy="601704"/>
              </a:xfrm>
              <a:prstGeom prst="rect">
                <a:avLst/>
              </a:prstGeom>
              <a:ln>
                <a:solidFill>
                  <a:schemeClr val="tx1"/>
                </a:solidFill>
              </a:ln>
            </p:spPr>
          </p:pic>
          <p:sp>
            <p:nvSpPr>
              <p:cNvPr id="58" name="TextBox 57"/>
              <p:cNvSpPr txBox="1"/>
              <p:nvPr/>
            </p:nvSpPr>
            <p:spPr>
              <a:xfrm>
                <a:off x="4487773" y="1371225"/>
                <a:ext cx="1126662" cy="322205"/>
              </a:xfrm>
              <a:prstGeom prst="rect">
                <a:avLst/>
              </a:prstGeom>
              <a:noFill/>
            </p:spPr>
            <p:txBody>
              <a:bodyPr wrap="none" rtlCol="0">
                <a:spAutoFit/>
              </a:bodyPr>
              <a:lstStyle/>
              <a:p>
                <a:r>
                  <a:rPr lang="en-US"/>
                  <a:t>Web App</a:t>
                </a:r>
              </a:p>
            </p:txBody>
          </p:sp>
        </p:grpSp>
        <p:sp>
          <p:nvSpPr>
            <p:cNvPr id="29" name="TextBox 28"/>
            <p:cNvSpPr txBox="1"/>
            <p:nvPr/>
          </p:nvSpPr>
          <p:spPr>
            <a:xfrm>
              <a:off x="460584" y="2067087"/>
              <a:ext cx="2204899" cy="369332"/>
            </a:xfrm>
            <a:prstGeom prst="rect">
              <a:avLst/>
            </a:prstGeom>
            <a:noFill/>
          </p:spPr>
          <p:txBody>
            <a:bodyPr wrap="none" rtlCol="0">
              <a:spAutoFit/>
            </a:bodyPr>
            <a:lstStyle/>
            <a:p>
              <a:r>
                <a:rPr lang="en-US" smtClean="0"/>
                <a:t>OpenStack API access</a:t>
              </a:r>
              <a:endParaRPr lang="en-US"/>
            </a:p>
          </p:txBody>
        </p:sp>
      </p:grpSp>
      <p:sp>
        <p:nvSpPr>
          <p:cNvPr id="19" name="TextBox 18"/>
          <p:cNvSpPr txBox="1"/>
          <p:nvPr/>
        </p:nvSpPr>
        <p:spPr>
          <a:xfrm>
            <a:off x="198522" y="2835519"/>
            <a:ext cx="1846531" cy="369332"/>
          </a:xfrm>
          <a:prstGeom prst="rect">
            <a:avLst/>
          </a:prstGeom>
          <a:noFill/>
        </p:spPr>
        <p:txBody>
          <a:bodyPr wrap="none" rtlCol="0">
            <a:spAutoFit/>
          </a:bodyPr>
          <a:lstStyle/>
          <a:p>
            <a:r>
              <a:rPr lang="en-US" dirty="0" smtClean="0"/>
              <a:t>S3 access to Ceph</a:t>
            </a:r>
          </a:p>
        </p:txBody>
      </p:sp>
      <p:sp>
        <p:nvSpPr>
          <p:cNvPr id="4" name="Left Arrow 3"/>
          <p:cNvSpPr/>
          <p:nvPr/>
        </p:nvSpPr>
        <p:spPr>
          <a:xfrm rot="20524440">
            <a:off x="5102535" y="236355"/>
            <a:ext cx="978408" cy="48463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2650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027" y="205979"/>
            <a:ext cx="3588327" cy="463307"/>
          </a:xfrm>
        </p:spPr>
        <p:txBody>
          <a:bodyPr>
            <a:normAutofit fontScale="90000"/>
          </a:bodyPr>
          <a:lstStyle/>
          <a:p>
            <a:r>
              <a:rPr lang="en-US" dirty="0">
                <a:solidFill>
                  <a:srgbClr val="7D0224"/>
                </a:solidFill>
              </a:rPr>
              <a:t>Platform Overview</a:t>
            </a:r>
          </a:p>
        </p:txBody>
      </p:sp>
      <p:sp>
        <p:nvSpPr>
          <p:cNvPr id="21" name="TextBox 20"/>
          <p:cNvSpPr txBox="1"/>
          <p:nvPr/>
        </p:nvSpPr>
        <p:spPr>
          <a:xfrm>
            <a:off x="2894727" y="3871496"/>
            <a:ext cx="1874680" cy="369332"/>
          </a:xfrm>
          <a:prstGeom prst="rect">
            <a:avLst/>
          </a:prstGeom>
          <a:noFill/>
        </p:spPr>
        <p:txBody>
          <a:bodyPr wrap="none" rtlCol="0">
            <a:spAutoFit/>
          </a:bodyPr>
          <a:lstStyle/>
          <a:p>
            <a:r>
              <a:rPr lang="en-US"/>
              <a:t>Indiana University</a:t>
            </a:r>
          </a:p>
        </p:txBody>
      </p:sp>
      <p:sp>
        <p:nvSpPr>
          <p:cNvPr id="22" name="TextBox 21"/>
          <p:cNvSpPr txBox="1"/>
          <p:nvPr/>
        </p:nvSpPr>
        <p:spPr>
          <a:xfrm>
            <a:off x="6056646" y="3871496"/>
            <a:ext cx="657168" cy="369332"/>
          </a:xfrm>
          <a:prstGeom prst="rect">
            <a:avLst/>
          </a:prstGeom>
          <a:noFill/>
        </p:spPr>
        <p:txBody>
          <a:bodyPr wrap="none" rtlCol="0">
            <a:spAutoFit/>
          </a:bodyPr>
          <a:lstStyle/>
          <a:p>
            <a:r>
              <a:rPr lang="en-US"/>
              <a:t>TACC</a:t>
            </a:r>
          </a:p>
        </p:txBody>
      </p:sp>
      <p:sp>
        <p:nvSpPr>
          <p:cNvPr id="11" name="TextBox 10"/>
          <p:cNvSpPr txBox="1"/>
          <p:nvPr/>
        </p:nvSpPr>
        <p:spPr>
          <a:xfrm>
            <a:off x="6852918" y="1087580"/>
            <a:ext cx="2352760" cy="646331"/>
          </a:xfrm>
          <a:prstGeom prst="rect">
            <a:avLst/>
          </a:prstGeom>
          <a:noFill/>
        </p:spPr>
        <p:txBody>
          <a:bodyPr wrap="none" rtlCol="0">
            <a:spAutoFit/>
          </a:bodyPr>
          <a:lstStyle/>
          <a:p>
            <a:r>
              <a:rPr lang="en-US" dirty="0" smtClean="0"/>
              <a:t>Atmosphere API access</a:t>
            </a:r>
          </a:p>
          <a:p>
            <a:r>
              <a:rPr lang="en-US" dirty="0" smtClean="0"/>
              <a:t>(work in progress)</a:t>
            </a:r>
            <a:endParaRPr lang="en-US" dirty="0"/>
          </a:p>
        </p:txBody>
      </p:sp>
      <p:grpSp>
        <p:nvGrpSpPr>
          <p:cNvPr id="17" name="Group 16"/>
          <p:cNvGrpSpPr/>
          <p:nvPr/>
        </p:nvGrpSpPr>
        <p:grpSpPr>
          <a:xfrm>
            <a:off x="117616" y="205979"/>
            <a:ext cx="7503476" cy="3624652"/>
            <a:chOff x="460584" y="542572"/>
            <a:chExt cx="7503476" cy="3624652"/>
          </a:xfrm>
        </p:grpSpPr>
        <p:cxnSp>
          <p:nvCxnSpPr>
            <p:cNvPr id="18" name="Straight Connector 17"/>
            <p:cNvCxnSpPr>
              <a:stCxn id="9" idx="2"/>
              <a:endCxn id="6" idx="0"/>
            </p:cNvCxnSpPr>
            <p:nvPr/>
          </p:nvCxnSpPr>
          <p:spPr>
            <a:xfrm flipH="1">
              <a:off x="3618225" y="2530402"/>
              <a:ext cx="1113620" cy="226833"/>
            </a:xfrm>
            <a:prstGeom prst="line">
              <a:avLst/>
            </a:prstGeom>
            <a:ln w="12700">
              <a:solidFill>
                <a:schemeClr val="bg1">
                  <a:lumMod val="75000"/>
                </a:schemeClr>
              </a:solidFill>
              <a:prstDash val="sys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9" idx="2"/>
              <a:endCxn id="13" idx="0"/>
            </p:cNvCxnSpPr>
            <p:nvPr/>
          </p:nvCxnSpPr>
          <p:spPr>
            <a:xfrm>
              <a:off x="4731845" y="2530402"/>
              <a:ext cx="1515509" cy="226833"/>
            </a:xfrm>
            <a:prstGeom prst="line">
              <a:avLst/>
            </a:prstGeom>
            <a:ln w="12700">
              <a:solidFill>
                <a:schemeClr val="bg1">
                  <a:lumMod val="75000"/>
                </a:schemeClr>
              </a:solidFill>
              <a:prstDash val="sys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3515748" y="1647949"/>
              <a:ext cx="2958997" cy="755413"/>
            </a:xfrm>
            <a:prstGeom prst="rect">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901686" y="1874782"/>
              <a:ext cx="2134927" cy="307377"/>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Atmosphere API</a:t>
              </a:r>
            </a:p>
          </p:txBody>
        </p:sp>
        <p:sp>
          <p:nvSpPr>
            <p:cNvPr id="8" name="Rectangle 7"/>
            <p:cNvSpPr/>
            <p:nvPr/>
          </p:nvSpPr>
          <p:spPr>
            <a:xfrm>
              <a:off x="3325470" y="1874783"/>
              <a:ext cx="1468029" cy="30737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Globus </a:t>
              </a:r>
              <a:r>
                <a:rPr lang="en-US" err="1"/>
                <a:t>Auth</a:t>
              </a:r>
              <a:endParaRPr lang="en-US"/>
            </a:p>
          </p:txBody>
        </p:sp>
        <p:sp>
          <p:nvSpPr>
            <p:cNvPr id="9" name="Rectangle 8"/>
            <p:cNvSpPr/>
            <p:nvPr/>
          </p:nvSpPr>
          <p:spPr>
            <a:xfrm>
              <a:off x="3676828" y="2223025"/>
              <a:ext cx="2110034" cy="307377"/>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t>Atmo</a:t>
              </a:r>
              <a:r>
                <a:rPr lang="en-US"/>
                <a:t> Services</a:t>
              </a:r>
            </a:p>
          </p:txBody>
        </p:sp>
        <p:sp>
          <p:nvSpPr>
            <p:cNvPr id="16" name="Rectangle 15"/>
            <p:cNvSpPr/>
            <p:nvPr/>
          </p:nvSpPr>
          <p:spPr>
            <a:xfrm>
              <a:off x="5888935" y="2223024"/>
              <a:ext cx="2027094" cy="30737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XSEDE Accounting</a:t>
              </a:r>
            </a:p>
          </p:txBody>
        </p:sp>
        <p:sp>
          <p:nvSpPr>
            <p:cNvPr id="6" name="Rectangle 5"/>
            <p:cNvSpPr/>
            <p:nvPr/>
          </p:nvSpPr>
          <p:spPr>
            <a:xfrm>
              <a:off x="2893226" y="2757234"/>
              <a:ext cx="1449997" cy="307377"/>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t>OpenStack</a:t>
              </a:r>
              <a:endParaRPr lang="en-US"/>
            </a:p>
          </p:txBody>
        </p:sp>
        <p:sp>
          <p:nvSpPr>
            <p:cNvPr id="7" name="Rectangle 6"/>
            <p:cNvSpPr/>
            <p:nvPr/>
          </p:nvSpPr>
          <p:spPr>
            <a:xfrm>
              <a:off x="4397316" y="2757234"/>
              <a:ext cx="937615" cy="307377"/>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Ceph</a:t>
              </a:r>
            </a:p>
          </p:txBody>
        </p:sp>
        <p:pic>
          <p:nvPicPr>
            <p:cNvPr id="10" name="Picture 9" descr="Screen Shot 2015-10-19 at 10.35.45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3226" y="3105476"/>
              <a:ext cx="2441706" cy="1061748"/>
            </a:xfrm>
            <a:prstGeom prst="rect">
              <a:avLst/>
            </a:prstGeom>
          </p:spPr>
        </p:pic>
        <p:sp>
          <p:nvSpPr>
            <p:cNvPr id="13" name="Rectangle 12"/>
            <p:cNvSpPr/>
            <p:nvPr/>
          </p:nvSpPr>
          <p:spPr>
            <a:xfrm>
              <a:off x="5522354" y="2757234"/>
              <a:ext cx="1449997" cy="307377"/>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t>OpenStack</a:t>
              </a:r>
              <a:endParaRPr lang="en-US"/>
            </a:p>
          </p:txBody>
        </p:sp>
        <p:sp>
          <p:nvSpPr>
            <p:cNvPr id="14" name="Rectangle 13"/>
            <p:cNvSpPr/>
            <p:nvPr/>
          </p:nvSpPr>
          <p:spPr>
            <a:xfrm>
              <a:off x="7026445" y="2757234"/>
              <a:ext cx="937615" cy="307377"/>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Ceph</a:t>
              </a:r>
            </a:p>
          </p:txBody>
        </p:sp>
        <p:pic>
          <p:nvPicPr>
            <p:cNvPr id="15" name="Picture 14" descr="Screen Shot 2015-10-19 at 10.35.45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2354" y="3105476"/>
              <a:ext cx="2441706" cy="1061748"/>
            </a:xfrm>
            <a:prstGeom prst="rect">
              <a:avLst/>
            </a:prstGeom>
          </p:spPr>
        </p:pic>
        <p:pic>
          <p:nvPicPr>
            <p:cNvPr id="37" name="Picture 36"/>
            <p:cNvPicPr>
              <a:picLocks noChangeAspect="1"/>
            </p:cNvPicPr>
            <p:nvPr/>
          </p:nvPicPr>
          <p:blipFill>
            <a:blip r:embed="rId4"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flipH="1">
              <a:off x="7072022" y="742448"/>
              <a:ext cx="618291" cy="501912"/>
            </a:xfrm>
            <a:prstGeom prst="rect">
              <a:avLst/>
            </a:prstGeom>
          </p:spPr>
        </p:pic>
        <p:pic>
          <p:nvPicPr>
            <p:cNvPr id="39" name="Picture 38"/>
            <p:cNvPicPr>
              <a:picLocks noChangeAspect="1"/>
            </p:cNvPicPr>
            <p:nvPr/>
          </p:nvPicPr>
          <p:blipFill>
            <a:blip r:embed="rId4"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1846584" y="1244360"/>
              <a:ext cx="618291" cy="501912"/>
            </a:xfrm>
            <a:prstGeom prst="rect">
              <a:avLst/>
            </a:prstGeom>
          </p:spPr>
        </p:pic>
        <p:cxnSp>
          <p:nvCxnSpPr>
            <p:cNvPr id="41" name="Straight Connector 40"/>
            <p:cNvCxnSpPr/>
            <p:nvPr/>
          </p:nvCxnSpPr>
          <p:spPr>
            <a:xfrm>
              <a:off x="2075191" y="1746272"/>
              <a:ext cx="1462495" cy="1010963"/>
            </a:xfrm>
            <a:prstGeom prst="line">
              <a:avLst/>
            </a:prstGeom>
            <a:ln w="127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37" idx="2"/>
              <a:endCxn id="5" idx="0"/>
            </p:cNvCxnSpPr>
            <p:nvPr/>
          </p:nvCxnSpPr>
          <p:spPr>
            <a:xfrm flipH="1">
              <a:off x="5969150" y="1244360"/>
              <a:ext cx="1412018" cy="630422"/>
            </a:xfrm>
            <a:prstGeom prst="line">
              <a:avLst/>
            </a:prstGeom>
            <a:ln w="127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4236889" y="542572"/>
              <a:ext cx="1318900" cy="1311777"/>
              <a:chOff x="4378934" y="515615"/>
              <a:chExt cx="1318900" cy="1311777"/>
            </a:xfrm>
          </p:grpSpPr>
          <p:pic>
            <p:nvPicPr>
              <p:cNvPr id="38" name="Picture 37"/>
              <p:cNvPicPr>
                <a:picLocks noChangeAspect="1"/>
              </p:cNvPicPr>
              <p:nvPr/>
            </p:nvPicPr>
            <p:blipFill>
              <a:blip r:embed="rId5"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4714750" y="515615"/>
                <a:ext cx="650834" cy="501912"/>
              </a:xfrm>
              <a:prstGeom prst="rect">
                <a:avLst/>
              </a:prstGeom>
            </p:spPr>
          </p:pic>
          <p:cxnSp>
            <p:nvCxnSpPr>
              <p:cNvPr id="42" name="Straight Connector 41"/>
              <p:cNvCxnSpPr>
                <a:stCxn id="38" idx="2"/>
                <a:endCxn id="56" idx="0"/>
              </p:cNvCxnSpPr>
              <p:nvPr/>
            </p:nvCxnSpPr>
            <p:spPr>
              <a:xfrm flipH="1">
                <a:off x="5038384" y="1017527"/>
                <a:ext cx="1783" cy="208161"/>
              </a:xfrm>
              <a:prstGeom prst="line">
                <a:avLst/>
              </a:prstGeom>
              <a:ln w="127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56" name="Picture 5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78934" y="1225688"/>
                <a:ext cx="1318900" cy="601704"/>
              </a:xfrm>
              <a:prstGeom prst="rect">
                <a:avLst/>
              </a:prstGeom>
              <a:ln>
                <a:solidFill>
                  <a:schemeClr val="tx1"/>
                </a:solidFill>
              </a:ln>
            </p:spPr>
          </p:pic>
          <p:sp>
            <p:nvSpPr>
              <p:cNvPr id="58" name="TextBox 57"/>
              <p:cNvSpPr txBox="1"/>
              <p:nvPr/>
            </p:nvSpPr>
            <p:spPr>
              <a:xfrm>
                <a:off x="4487773" y="1371225"/>
                <a:ext cx="1126662" cy="322205"/>
              </a:xfrm>
              <a:prstGeom prst="rect">
                <a:avLst/>
              </a:prstGeom>
              <a:noFill/>
            </p:spPr>
            <p:txBody>
              <a:bodyPr wrap="none" rtlCol="0">
                <a:spAutoFit/>
              </a:bodyPr>
              <a:lstStyle/>
              <a:p>
                <a:r>
                  <a:rPr lang="en-US"/>
                  <a:t>Web App</a:t>
                </a:r>
              </a:p>
            </p:txBody>
          </p:sp>
        </p:grpSp>
        <p:sp>
          <p:nvSpPr>
            <p:cNvPr id="29" name="TextBox 28"/>
            <p:cNvSpPr txBox="1"/>
            <p:nvPr/>
          </p:nvSpPr>
          <p:spPr>
            <a:xfrm>
              <a:off x="460584" y="2067087"/>
              <a:ext cx="2204899" cy="369332"/>
            </a:xfrm>
            <a:prstGeom prst="rect">
              <a:avLst/>
            </a:prstGeom>
            <a:noFill/>
          </p:spPr>
          <p:txBody>
            <a:bodyPr wrap="none" rtlCol="0">
              <a:spAutoFit/>
            </a:bodyPr>
            <a:lstStyle/>
            <a:p>
              <a:r>
                <a:rPr lang="en-US" smtClean="0"/>
                <a:t>OpenStack API access</a:t>
              </a:r>
              <a:endParaRPr lang="en-US"/>
            </a:p>
          </p:txBody>
        </p:sp>
      </p:grpSp>
      <p:sp>
        <p:nvSpPr>
          <p:cNvPr id="19" name="TextBox 18"/>
          <p:cNvSpPr txBox="1"/>
          <p:nvPr/>
        </p:nvSpPr>
        <p:spPr>
          <a:xfrm>
            <a:off x="198522" y="2835519"/>
            <a:ext cx="1846531" cy="369332"/>
          </a:xfrm>
          <a:prstGeom prst="rect">
            <a:avLst/>
          </a:prstGeom>
          <a:noFill/>
        </p:spPr>
        <p:txBody>
          <a:bodyPr wrap="none" rtlCol="0">
            <a:spAutoFit/>
          </a:bodyPr>
          <a:lstStyle/>
          <a:p>
            <a:r>
              <a:rPr lang="en-US" dirty="0" smtClean="0"/>
              <a:t>S3 access to Ceph</a:t>
            </a:r>
          </a:p>
        </p:txBody>
      </p:sp>
      <p:sp>
        <p:nvSpPr>
          <p:cNvPr id="4" name="Left Arrow 3"/>
          <p:cNvSpPr/>
          <p:nvPr/>
        </p:nvSpPr>
        <p:spPr>
          <a:xfrm rot="10800000">
            <a:off x="357012" y="964086"/>
            <a:ext cx="978408" cy="48463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75402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543300" y="1885950"/>
            <a:ext cx="20574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a:p>
            <a:pPr algn="ctr"/>
            <a:r>
              <a:rPr lang="en-US" sz="1350"/>
              <a:t>HA Proxy</a:t>
            </a:r>
          </a:p>
        </p:txBody>
      </p:sp>
      <p:sp>
        <p:nvSpPr>
          <p:cNvPr id="4" name="Rounded Rectangle 3"/>
          <p:cNvSpPr/>
          <p:nvPr/>
        </p:nvSpPr>
        <p:spPr>
          <a:xfrm>
            <a:off x="4229100" y="1885950"/>
            <a:ext cx="685800" cy="28575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350"/>
              <a:t>SSL</a:t>
            </a:r>
          </a:p>
        </p:txBody>
      </p:sp>
      <p:sp>
        <p:nvSpPr>
          <p:cNvPr id="5" name="Rounded Rectangle 4"/>
          <p:cNvSpPr/>
          <p:nvPr/>
        </p:nvSpPr>
        <p:spPr>
          <a:xfrm>
            <a:off x="3200400" y="2971800"/>
            <a:ext cx="685800" cy="1257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70000"/>
              </a:lnSpc>
            </a:pPr>
            <a:r>
              <a:rPr lang="en-US" sz="900"/>
              <a:t>Controller 1</a:t>
            </a:r>
          </a:p>
        </p:txBody>
      </p:sp>
      <p:sp>
        <p:nvSpPr>
          <p:cNvPr id="6" name="Rounded Rectangle 5"/>
          <p:cNvSpPr/>
          <p:nvPr/>
        </p:nvSpPr>
        <p:spPr>
          <a:xfrm>
            <a:off x="4229100" y="2971800"/>
            <a:ext cx="685800" cy="1257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70000"/>
              </a:lnSpc>
            </a:pPr>
            <a:r>
              <a:rPr lang="en-US" sz="900"/>
              <a:t>Controller 2</a:t>
            </a:r>
          </a:p>
        </p:txBody>
      </p:sp>
      <p:sp>
        <p:nvSpPr>
          <p:cNvPr id="7" name="Rounded Rectangle 6"/>
          <p:cNvSpPr/>
          <p:nvPr/>
        </p:nvSpPr>
        <p:spPr>
          <a:xfrm>
            <a:off x="5257800" y="2971800"/>
            <a:ext cx="685800" cy="1257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70000"/>
              </a:lnSpc>
            </a:pPr>
            <a:r>
              <a:rPr lang="en-US" sz="900"/>
              <a:t>Controller 3</a:t>
            </a:r>
          </a:p>
        </p:txBody>
      </p:sp>
      <p:cxnSp>
        <p:nvCxnSpPr>
          <p:cNvPr id="9" name="Straight Connector 8"/>
          <p:cNvCxnSpPr>
            <a:endCxn id="7" idx="0"/>
          </p:cNvCxnSpPr>
          <p:nvPr/>
        </p:nvCxnSpPr>
        <p:spPr>
          <a:xfrm>
            <a:off x="5143500" y="2571750"/>
            <a:ext cx="457200" cy="40005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3" idx="2"/>
            <a:endCxn id="6" idx="0"/>
          </p:cNvCxnSpPr>
          <p:nvPr/>
        </p:nvCxnSpPr>
        <p:spPr>
          <a:xfrm>
            <a:off x="4572000" y="2571750"/>
            <a:ext cx="0" cy="40005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endCxn id="5" idx="0"/>
          </p:cNvCxnSpPr>
          <p:nvPr/>
        </p:nvCxnSpPr>
        <p:spPr>
          <a:xfrm flipH="1">
            <a:off x="3543300" y="2571750"/>
            <a:ext cx="514350" cy="40005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0" y="1485900"/>
            <a:ext cx="0" cy="40005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8" name="Cloud 17"/>
          <p:cNvSpPr/>
          <p:nvPr/>
        </p:nvSpPr>
        <p:spPr>
          <a:xfrm>
            <a:off x="3886200" y="514350"/>
            <a:ext cx="1314450" cy="971550"/>
          </a:xfrm>
          <a:prstGeom prst="cloud">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Internet</a:t>
            </a:r>
          </a:p>
        </p:txBody>
      </p:sp>
    </p:spTree>
    <p:extLst>
      <p:ext uri="{BB962C8B-B14F-4D97-AF65-F5344CB8AC3E}">
        <p14:creationId xmlns:p14="http://schemas.microsoft.com/office/powerpoint/2010/main" val="79382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86000" y="1200150"/>
            <a:ext cx="1314450" cy="5143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Load Balancer 1</a:t>
            </a:r>
          </a:p>
        </p:txBody>
      </p:sp>
      <p:sp>
        <p:nvSpPr>
          <p:cNvPr id="4" name="Rounded Rectangle 3"/>
          <p:cNvSpPr/>
          <p:nvPr/>
        </p:nvSpPr>
        <p:spPr>
          <a:xfrm>
            <a:off x="5486400" y="1200150"/>
            <a:ext cx="1314450" cy="5143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Load Balancer 2</a:t>
            </a:r>
          </a:p>
        </p:txBody>
      </p:sp>
      <p:sp>
        <p:nvSpPr>
          <p:cNvPr id="5" name="Rectangle 4"/>
          <p:cNvSpPr/>
          <p:nvPr/>
        </p:nvSpPr>
        <p:spPr>
          <a:xfrm>
            <a:off x="4229100" y="1257300"/>
            <a:ext cx="342900" cy="685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lnSpc>
                <a:spcPct val="70000"/>
              </a:lnSpc>
            </a:pPr>
            <a:r>
              <a:rPr lang="en-US" sz="1350" b="1"/>
              <a:t>I</a:t>
            </a:r>
          </a:p>
          <a:p>
            <a:pPr algn="ctr">
              <a:lnSpc>
                <a:spcPct val="70000"/>
              </a:lnSpc>
            </a:pPr>
            <a:r>
              <a:rPr lang="en-US" sz="1350" b="1"/>
              <a:t>P</a:t>
            </a:r>
          </a:p>
          <a:p>
            <a:pPr algn="ctr">
              <a:lnSpc>
                <a:spcPct val="70000"/>
              </a:lnSpc>
            </a:pPr>
            <a:r>
              <a:rPr lang="en-US" sz="1350" b="1"/>
              <a:t>1</a:t>
            </a:r>
          </a:p>
        </p:txBody>
      </p:sp>
      <p:sp>
        <p:nvSpPr>
          <p:cNvPr id="6" name="Rectangle 5"/>
          <p:cNvSpPr/>
          <p:nvPr/>
        </p:nvSpPr>
        <p:spPr>
          <a:xfrm>
            <a:off x="4572000" y="1943100"/>
            <a:ext cx="342900" cy="685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lnSpc>
                <a:spcPct val="70000"/>
              </a:lnSpc>
            </a:pPr>
            <a:r>
              <a:rPr lang="en-US" sz="1350" i="1">
                <a:solidFill>
                  <a:schemeClr val="bg1">
                    <a:lumMod val="50000"/>
                  </a:schemeClr>
                </a:solidFill>
              </a:rPr>
              <a:t>I</a:t>
            </a:r>
          </a:p>
          <a:p>
            <a:pPr algn="ctr">
              <a:lnSpc>
                <a:spcPct val="70000"/>
              </a:lnSpc>
            </a:pPr>
            <a:r>
              <a:rPr lang="en-US" sz="1350" i="1">
                <a:solidFill>
                  <a:schemeClr val="bg1">
                    <a:lumMod val="50000"/>
                  </a:schemeClr>
                </a:solidFill>
              </a:rPr>
              <a:t>P</a:t>
            </a:r>
          </a:p>
          <a:p>
            <a:pPr algn="ctr">
              <a:lnSpc>
                <a:spcPct val="70000"/>
              </a:lnSpc>
            </a:pPr>
            <a:r>
              <a:rPr lang="en-US" sz="1350" i="1">
                <a:solidFill>
                  <a:schemeClr val="bg1">
                    <a:lumMod val="50000"/>
                  </a:schemeClr>
                </a:solidFill>
              </a:rPr>
              <a:t>1</a:t>
            </a:r>
          </a:p>
        </p:txBody>
      </p:sp>
      <p:sp>
        <p:nvSpPr>
          <p:cNvPr id="7" name="Rectangle 6"/>
          <p:cNvSpPr/>
          <p:nvPr/>
        </p:nvSpPr>
        <p:spPr>
          <a:xfrm>
            <a:off x="4229100" y="1943100"/>
            <a:ext cx="342900" cy="685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lnSpc>
                <a:spcPct val="70000"/>
              </a:lnSpc>
            </a:pPr>
            <a:r>
              <a:rPr lang="en-US" sz="1350" i="1">
                <a:solidFill>
                  <a:schemeClr val="bg1">
                    <a:lumMod val="50000"/>
                  </a:schemeClr>
                </a:solidFill>
              </a:rPr>
              <a:t>I</a:t>
            </a:r>
          </a:p>
          <a:p>
            <a:pPr algn="ctr">
              <a:lnSpc>
                <a:spcPct val="70000"/>
              </a:lnSpc>
            </a:pPr>
            <a:r>
              <a:rPr lang="en-US" sz="1350" i="1">
                <a:solidFill>
                  <a:schemeClr val="bg1">
                    <a:lumMod val="50000"/>
                  </a:schemeClr>
                </a:solidFill>
              </a:rPr>
              <a:t>P</a:t>
            </a:r>
          </a:p>
          <a:p>
            <a:pPr algn="ctr">
              <a:lnSpc>
                <a:spcPct val="70000"/>
              </a:lnSpc>
            </a:pPr>
            <a:r>
              <a:rPr lang="en-US" sz="1350" i="1">
                <a:solidFill>
                  <a:schemeClr val="bg1">
                    <a:lumMod val="50000"/>
                  </a:schemeClr>
                </a:solidFill>
              </a:rPr>
              <a:t>2</a:t>
            </a:r>
          </a:p>
        </p:txBody>
      </p:sp>
      <p:sp>
        <p:nvSpPr>
          <p:cNvPr id="8" name="Rectangle 7"/>
          <p:cNvSpPr/>
          <p:nvPr/>
        </p:nvSpPr>
        <p:spPr>
          <a:xfrm>
            <a:off x="4572000" y="1257300"/>
            <a:ext cx="342900" cy="685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lnSpc>
                <a:spcPct val="70000"/>
              </a:lnSpc>
            </a:pPr>
            <a:r>
              <a:rPr lang="en-US" sz="1350" b="1"/>
              <a:t>I</a:t>
            </a:r>
          </a:p>
          <a:p>
            <a:pPr algn="ctr">
              <a:lnSpc>
                <a:spcPct val="70000"/>
              </a:lnSpc>
            </a:pPr>
            <a:r>
              <a:rPr lang="en-US" sz="1350" b="1"/>
              <a:t>P</a:t>
            </a:r>
          </a:p>
          <a:p>
            <a:pPr algn="ctr">
              <a:lnSpc>
                <a:spcPct val="70000"/>
              </a:lnSpc>
            </a:pPr>
            <a:r>
              <a:rPr lang="en-US" sz="1350" b="1"/>
              <a:t>2</a:t>
            </a:r>
          </a:p>
        </p:txBody>
      </p:sp>
      <p:sp>
        <p:nvSpPr>
          <p:cNvPr id="11" name="TextBox 10"/>
          <p:cNvSpPr txBox="1"/>
          <p:nvPr/>
        </p:nvSpPr>
        <p:spPr>
          <a:xfrm>
            <a:off x="4150659" y="2686050"/>
            <a:ext cx="917367" cy="300082"/>
          </a:xfrm>
          <a:prstGeom prst="rect">
            <a:avLst/>
          </a:prstGeom>
          <a:noFill/>
        </p:spPr>
        <p:txBody>
          <a:bodyPr wrap="none" rtlCol="0">
            <a:spAutoFit/>
          </a:bodyPr>
          <a:lstStyle/>
          <a:p>
            <a:pPr algn="ctr"/>
            <a:r>
              <a:rPr lang="en-US" sz="1350"/>
              <a:t>Keep Alive</a:t>
            </a:r>
          </a:p>
        </p:txBody>
      </p:sp>
      <p:sp>
        <p:nvSpPr>
          <p:cNvPr id="12" name="TextBox 11"/>
          <p:cNvSpPr txBox="1"/>
          <p:nvPr/>
        </p:nvSpPr>
        <p:spPr>
          <a:xfrm>
            <a:off x="5636866" y="3028951"/>
            <a:ext cx="1421671" cy="507831"/>
          </a:xfrm>
          <a:prstGeom prst="rect">
            <a:avLst/>
          </a:prstGeom>
          <a:noFill/>
        </p:spPr>
        <p:txBody>
          <a:bodyPr wrap="none" rtlCol="0">
            <a:spAutoFit/>
          </a:bodyPr>
          <a:lstStyle/>
          <a:p>
            <a:pPr algn="ctr"/>
            <a:r>
              <a:rPr lang="en-US" sz="1350"/>
              <a:t>DNS Round Robin</a:t>
            </a:r>
          </a:p>
          <a:p>
            <a:pPr algn="ctr"/>
            <a:r>
              <a:rPr lang="en-US" sz="1350"/>
              <a:t>IP1 – IP2</a:t>
            </a:r>
          </a:p>
        </p:txBody>
      </p:sp>
    </p:spTree>
    <p:extLst>
      <p:ext uri="{BB962C8B-B14F-4D97-AF65-F5344CB8AC3E}">
        <p14:creationId xmlns:p14="http://schemas.microsoft.com/office/powerpoint/2010/main" val="1201231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614798" y="1531917"/>
            <a:ext cx="1314450" cy="400050"/>
          </a:xfrm>
          <a:prstGeom prst="roundRect">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sz="1350" dirty="0"/>
              <a:t>Top of Rack</a:t>
            </a:r>
          </a:p>
        </p:txBody>
      </p:sp>
      <p:sp>
        <p:nvSpPr>
          <p:cNvPr id="4" name="Rounded Rectangle 3"/>
          <p:cNvSpPr/>
          <p:nvPr/>
        </p:nvSpPr>
        <p:spPr>
          <a:xfrm>
            <a:off x="2614798" y="2789217"/>
            <a:ext cx="1314450" cy="400050"/>
          </a:xfrm>
          <a:prstGeom prst="roundRect">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sz="1350"/>
              <a:t>Database 2</a:t>
            </a:r>
          </a:p>
        </p:txBody>
      </p:sp>
      <p:sp>
        <p:nvSpPr>
          <p:cNvPr id="5" name="Rounded Rectangle 4"/>
          <p:cNvSpPr/>
          <p:nvPr/>
        </p:nvSpPr>
        <p:spPr>
          <a:xfrm>
            <a:off x="2614798" y="2160567"/>
            <a:ext cx="1314450" cy="400050"/>
          </a:xfrm>
          <a:prstGeom prst="roundRect">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sz="1350"/>
              <a:t>Database 1</a:t>
            </a:r>
          </a:p>
        </p:txBody>
      </p:sp>
      <p:sp>
        <p:nvSpPr>
          <p:cNvPr id="11" name="Rounded Rectangle 10"/>
          <p:cNvSpPr/>
          <p:nvPr/>
        </p:nvSpPr>
        <p:spPr>
          <a:xfrm>
            <a:off x="2614798" y="3417867"/>
            <a:ext cx="1314450" cy="400050"/>
          </a:xfrm>
          <a:prstGeom prst="roundRect">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sz="1200" dirty="0"/>
              <a:t>Load </a:t>
            </a:r>
            <a:r>
              <a:rPr lang="en-US" sz="1200" dirty="0" smtClean="0"/>
              <a:t>Balancer 2</a:t>
            </a:r>
            <a:endParaRPr lang="en-US" sz="1200" dirty="0"/>
          </a:p>
        </p:txBody>
      </p:sp>
      <p:sp>
        <p:nvSpPr>
          <p:cNvPr id="12" name="Rounded Rectangle 11"/>
          <p:cNvSpPr/>
          <p:nvPr/>
        </p:nvSpPr>
        <p:spPr>
          <a:xfrm>
            <a:off x="4843648" y="1531917"/>
            <a:ext cx="1314450" cy="400050"/>
          </a:xfrm>
          <a:prstGeom prst="roundRect">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sz="1350" dirty="0"/>
              <a:t>Top of Rack</a:t>
            </a:r>
          </a:p>
        </p:txBody>
      </p:sp>
      <p:sp>
        <p:nvSpPr>
          <p:cNvPr id="13" name="Rounded Rectangle 12"/>
          <p:cNvSpPr/>
          <p:nvPr/>
        </p:nvSpPr>
        <p:spPr>
          <a:xfrm>
            <a:off x="4843648" y="2789217"/>
            <a:ext cx="1314450" cy="400050"/>
          </a:xfrm>
          <a:prstGeom prst="roundRect">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sz="1200" dirty="0"/>
              <a:t>Load </a:t>
            </a:r>
            <a:r>
              <a:rPr lang="en-US" sz="1200" dirty="0" smtClean="0"/>
              <a:t>Balancer 1</a:t>
            </a:r>
            <a:endParaRPr lang="en-US" sz="1200" dirty="0"/>
          </a:p>
        </p:txBody>
      </p:sp>
      <p:sp>
        <p:nvSpPr>
          <p:cNvPr id="14" name="Rounded Rectangle 13"/>
          <p:cNvSpPr/>
          <p:nvPr/>
        </p:nvSpPr>
        <p:spPr>
          <a:xfrm>
            <a:off x="4843648" y="2160567"/>
            <a:ext cx="1314450" cy="400050"/>
          </a:xfrm>
          <a:prstGeom prst="roundRect">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sz="1350"/>
              <a:t>Database 3</a:t>
            </a:r>
          </a:p>
        </p:txBody>
      </p:sp>
      <p:sp>
        <p:nvSpPr>
          <p:cNvPr id="15" name="Rounded Rectangle 14"/>
          <p:cNvSpPr/>
          <p:nvPr/>
        </p:nvSpPr>
        <p:spPr>
          <a:xfrm>
            <a:off x="4843648" y="3417867"/>
            <a:ext cx="1314450" cy="400050"/>
          </a:xfrm>
          <a:prstGeom prst="roundRect">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sz="1350"/>
              <a:t>Management</a:t>
            </a:r>
          </a:p>
        </p:txBody>
      </p:sp>
      <p:cxnSp>
        <p:nvCxnSpPr>
          <p:cNvPr id="17" name="Straight Connector 16"/>
          <p:cNvCxnSpPr>
            <a:stCxn id="14" idx="3"/>
          </p:cNvCxnSpPr>
          <p:nvPr/>
        </p:nvCxnSpPr>
        <p:spPr>
          <a:xfrm flipV="1">
            <a:off x="6158098" y="2360591"/>
            <a:ext cx="171449" cy="1"/>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3" idx="3"/>
          </p:cNvCxnSpPr>
          <p:nvPr/>
        </p:nvCxnSpPr>
        <p:spPr>
          <a:xfrm flipV="1">
            <a:off x="6158098" y="2989241"/>
            <a:ext cx="342900" cy="1"/>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5" idx="3"/>
          </p:cNvCxnSpPr>
          <p:nvPr/>
        </p:nvCxnSpPr>
        <p:spPr>
          <a:xfrm flipV="1">
            <a:off x="6158098" y="3612650"/>
            <a:ext cx="514350" cy="5242"/>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5" idx="1"/>
          </p:cNvCxnSpPr>
          <p:nvPr/>
        </p:nvCxnSpPr>
        <p:spPr>
          <a:xfrm flipH="1" flipV="1">
            <a:off x="2443347" y="2360591"/>
            <a:ext cx="171451" cy="1"/>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4" idx="1"/>
          </p:cNvCxnSpPr>
          <p:nvPr/>
        </p:nvCxnSpPr>
        <p:spPr>
          <a:xfrm flipH="1">
            <a:off x="2271898" y="2989242"/>
            <a:ext cx="34290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11" idx="1"/>
          </p:cNvCxnSpPr>
          <p:nvPr/>
        </p:nvCxnSpPr>
        <p:spPr>
          <a:xfrm flipH="1" flipV="1">
            <a:off x="2100448" y="3617891"/>
            <a:ext cx="514350" cy="1"/>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158097" y="1856725"/>
            <a:ext cx="17145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158097" y="1714422"/>
            <a:ext cx="342901" cy="2305"/>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6158098" y="1574780"/>
            <a:ext cx="514350" cy="931"/>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329547" y="1855866"/>
            <a:ext cx="1" cy="518556"/>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6500998" y="1716726"/>
            <a:ext cx="0" cy="128773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6672448" y="1574780"/>
            <a:ext cx="0" cy="2052254"/>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2100446" y="1589067"/>
            <a:ext cx="514353"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3" idx="1"/>
          </p:cNvCxnSpPr>
          <p:nvPr/>
        </p:nvCxnSpPr>
        <p:spPr>
          <a:xfrm flipH="1" flipV="1">
            <a:off x="2271039" y="1731941"/>
            <a:ext cx="343759" cy="1"/>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H="1" flipV="1">
            <a:off x="2442490" y="1872040"/>
            <a:ext cx="172308" cy="2778"/>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442490" y="1856725"/>
            <a:ext cx="0" cy="512325"/>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270610" y="1716726"/>
            <a:ext cx="859" cy="1275292"/>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098732" y="1574780"/>
            <a:ext cx="1715" cy="2052254"/>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091171" y="215384"/>
            <a:ext cx="4001929" cy="369332"/>
          </a:xfrm>
          <a:prstGeom prst="rect">
            <a:avLst/>
          </a:prstGeom>
          <a:noFill/>
        </p:spPr>
        <p:txBody>
          <a:bodyPr wrap="none" rtlCol="0">
            <a:spAutoFit/>
          </a:bodyPr>
          <a:lstStyle/>
          <a:p>
            <a:r>
              <a:rPr lang="en-US" dirty="0" smtClean="0">
                <a:solidFill>
                  <a:srgbClr val="7D0224"/>
                </a:solidFill>
              </a:rPr>
              <a:t>High Availability layout for the databases</a:t>
            </a:r>
            <a:endParaRPr lang="en-US" dirty="0">
              <a:solidFill>
                <a:srgbClr val="7D0224"/>
              </a:solidFill>
            </a:endParaRPr>
          </a:p>
        </p:txBody>
      </p:sp>
      <p:cxnSp>
        <p:nvCxnSpPr>
          <p:cNvPr id="80" name="Straight Connector 79"/>
          <p:cNvCxnSpPr>
            <a:endCxn id="12" idx="0"/>
          </p:cNvCxnSpPr>
          <p:nvPr/>
        </p:nvCxnSpPr>
        <p:spPr>
          <a:xfrm>
            <a:off x="3835730" y="1195851"/>
            <a:ext cx="1665143" cy="336066"/>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3597110" y="1195851"/>
            <a:ext cx="1488057" cy="322113"/>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3272024" y="1202827"/>
            <a:ext cx="1449600" cy="336066"/>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92" idx="2"/>
          </p:cNvCxnSpPr>
          <p:nvPr/>
        </p:nvCxnSpPr>
        <p:spPr>
          <a:xfrm flipH="1">
            <a:off x="3635567" y="1195851"/>
            <a:ext cx="1457533" cy="322113"/>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91" name="Rounded Rectangle 90"/>
          <p:cNvSpPr/>
          <p:nvPr/>
        </p:nvSpPr>
        <p:spPr>
          <a:xfrm>
            <a:off x="2933453" y="804409"/>
            <a:ext cx="1314450" cy="400050"/>
          </a:xfrm>
          <a:prstGeom prst="roundRect">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sz="1350" dirty="0" smtClean="0"/>
              <a:t>Spine 1</a:t>
            </a:r>
            <a:endParaRPr lang="en-US" sz="1350" dirty="0"/>
          </a:p>
        </p:txBody>
      </p:sp>
      <p:sp>
        <p:nvSpPr>
          <p:cNvPr id="92" name="Rounded Rectangle 91"/>
          <p:cNvSpPr/>
          <p:nvPr/>
        </p:nvSpPr>
        <p:spPr>
          <a:xfrm>
            <a:off x="4435875" y="795801"/>
            <a:ext cx="1314450" cy="400050"/>
          </a:xfrm>
          <a:prstGeom prst="roundRect">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sz="1350" dirty="0" smtClean="0"/>
              <a:t>Spine 2</a:t>
            </a:r>
            <a:endParaRPr lang="en-US" sz="1350" dirty="0"/>
          </a:p>
        </p:txBody>
      </p:sp>
      <p:cxnSp>
        <p:nvCxnSpPr>
          <p:cNvPr id="100" name="Straight Connector 99"/>
          <p:cNvCxnSpPr/>
          <p:nvPr/>
        </p:nvCxnSpPr>
        <p:spPr>
          <a:xfrm>
            <a:off x="4247903" y="878452"/>
            <a:ext cx="187972" cy="1"/>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247903" y="990769"/>
            <a:ext cx="187972" cy="2452"/>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4247903" y="1110442"/>
            <a:ext cx="187972"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4900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solidFill>
                  <a:srgbClr val="7D0224"/>
                </a:solidFill>
              </a:rPr>
              <a:t>Glance  -  Cinder  -  </a:t>
            </a:r>
            <a:r>
              <a:rPr lang="en-US" err="1" smtClean="0">
                <a:solidFill>
                  <a:srgbClr val="7D0224"/>
                </a:solidFill>
              </a:rPr>
              <a:t>Ceph</a:t>
            </a:r>
            <a:endParaRPr lang="en-US" sz="2025"/>
          </a:p>
        </p:txBody>
      </p:sp>
      <p:sp>
        <p:nvSpPr>
          <p:cNvPr id="22" name="Title 1"/>
          <p:cNvSpPr txBox="1">
            <a:spLocks/>
          </p:cNvSpPr>
          <p:nvPr/>
        </p:nvSpPr>
        <p:spPr>
          <a:xfrm>
            <a:off x="3486150" y="2800350"/>
            <a:ext cx="3886200" cy="457200"/>
          </a:xfrm>
          <a:prstGeom prst="rect">
            <a:avLst/>
          </a:prstGeom>
        </p:spPr>
        <p:txBody>
          <a:bodyPr vert="horz" lIns="68580" tIns="34290" rIns="68580" bIns="34290" rtlCol="0" anchor="ctr">
            <a:noAutofit/>
          </a:bodyPr>
          <a:lstStyle>
            <a:lvl1pPr algn="l" defTabSz="914400" rtl="0" eaLnBrk="1" latinLnBrk="0" hangingPunct="1">
              <a:spcBef>
                <a:spcPct val="0"/>
              </a:spcBef>
              <a:buNone/>
              <a:defRPr sz="3600" kern="1200">
                <a:solidFill>
                  <a:srgbClr val="68060B"/>
                </a:solidFill>
                <a:latin typeface="Helvetica"/>
                <a:ea typeface="+mj-ea"/>
                <a:cs typeface="Helvetica"/>
              </a:defRPr>
            </a:lvl1pPr>
          </a:lstStyle>
          <a:p>
            <a:endParaRPr lang="en-US" sz="2100">
              <a:solidFill>
                <a:schemeClr val="tx1">
                  <a:lumMod val="75000"/>
                  <a:lumOff val="25000"/>
                </a:schemeClr>
              </a:solidFill>
            </a:endParaRPr>
          </a:p>
        </p:txBody>
      </p:sp>
      <p:sp>
        <p:nvSpPr>
          <p:cNvPr id="6" name="Rounded Rectangle 5"/>
          <p:cNvSpPr/>
          <p:nvPr/>
        </p:nvSpPr>
        <p:spPr>
          <a:xfrm>
            <a:off x="2286000" y="1028700"/>
            <a:ext cx="11430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Monitor</a:t>
            </a:r>
          </a:p>
        </p:txBody>
      </p:sp>
      <p:sp>
        <p:nvSpPr>
          <p:cNvPr id="9" name="Rounded Rectangle 8"/>
          <p:cNvSpPr/>
          <p:nvPr/>
        </p:nvSpPr>
        <p:spPr>
          <a:xfrm>
            <a:off x="5372100" y="1028700"/>
            <a:ext cx="154305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Client</a:t>
            </a:r>
          </a:p>
        </p:txBody>
      </p:sp>
      <p:sp>
        <p:nvSpPr>
          <p:cNvPr id="14" name="Can 13"/>
          <p:cNvSpPr/>
          <p:nvPr/>
        </p:nvSpPr>
        <p:spPr>
          <a:xfrm>
            <a:off x="5886450" y="2686050"/>
            <a:ext cx="685800" cy="91211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OSD N</a:t>
            </a:r>
          </a:p>
        </p:txBody>
      </p:sp>
      <p:grpSp>
        <p:nvGrpSpPr>
          <p:cNvPr id="24" name="Group 23"/>
          <p:cNvGrpSpPr/>
          <p:nvPr/>
        </p:nvGrpSpPr>
        <p:grpSpPr>
          <a:xfrm>
            <a:off x="4400550" y="3086100"/>
            <a:ext cx="857250" cy="171450"/>
            <a:chOff x="4800600" y="4114800"/>
            <a:chExt cx="1143000" cy="228600"/>
          </a:xfrm>
        </p:grpSpPr>
        <p:sp>
          <p:nvSpPr>
            <p:cNvPr id="10" name="Connector 9"/>
            <p:cNvSpPr/>
            <p:nvPr/>
          </p:nvSpPr>
          <p:spPr>
            <a:xfrm>
              <a:off x="4800600" y="4114800"/>
              <a:ext cx="228600" cy="2286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Connector 15"/>
            <p:cNvSpPr/>
            <p:nvPr/>
          </p:nvSpPr>
          <p:spPr>
            <a:xfrm>
              <a:off x="5257800" y="4114800"/>
              <a:ext cx="228600" cy="2286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Connector 16"/>
            <p:cNvSpPr/>
            <p:nvPr/>
          </p:nvSpPr>
          <p:spPr>
            <a:xfrm>
              <a:off x="5715000" y="4114800"/>
              <a:ext cx="228600" cy="2286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7" name="Can 6"/>
          <p:cNvSpPr/>
          <p:nvPr/>
        </p:nvSpPr>
        <p:spPr>
          <a:xfrm>
            <a:off x="2000250" y="2686050"/>
            <a:ext cx="685800" cy="91211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OSD 1</a:t>
            </a:r>
          </a:p>
        </p:txBody>
      </p:sp>
      <p:sp>
        <p:nvSpPr>
          <p:cNvPr id="13" name="Can 12"/>
          <p:cNvSpPr/>
          <p:nvPr/>
        </p:nvSpPr>
        <p:spPr>
          <a:xfrm>
            <a:off x="3143250" y="2686050"/>
            <a:ext cx="685800" cy="91211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OSD 2</a:t>
            </a:r>
          </a:p>
        </p:txBody>
      </p:sp>
      <p:cxnSp>
        <p:nvCxnSpPr>
          <p:cNvPr id="18" name="Straight Arrow Connector 17"/>
          <p:cNvCxnSpPr/>
          <p:nvPr/>
        </p:nvCxnSpPr>
        <p:spPr>
          <a:xfrm>
            <a:off x="2743200" y="3143250"/>
            <a:ext cx="285750" cy="0"/>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3886200" y="3143250"/>
            <a:ext cx="285750" cy="0"/>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5486400" y="3143250"/>
            <a:ext cx="285750" cy="0"/>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343150" y="3886200"/>
            <a:ext cx="38862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endCxn id="14" idx="3"/>
          </p:cNvCxnSpPr>
          <p:nvPr/>
        </p:nvCxnSpPr>
        <p:spPr>
          <a:xfrm flipV="1">
            <a:off x="6229350" y="3598164"/>
            <a:ext cx="0" cy="28803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endCxn id="7" idx="3"/>
          </p:cNvCxnSpPr>
          <p:nvPr/>
        </p:nvCxnSpPr>
        <p:spPr>
          <a:xfrm flipV="1">
            <a:off x="2343150" y="3598164"/>
            <a:ext cx="0" cy="28803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3657600" y="1371600"/>
            <a:ext cx="142875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9" idx="2"/>
            <a:endCxn id="14" idx="1"/>
          </p:cNvCxnSpPr>
          <p:nvPr/>
        </p:nvCxnSpPr>
        <p:spPr>
          <a:xfrm>
            <a:off x="6143625" y="1714500"/>
            <a:ext cx="85725" cy="971550"/>
          </a:xfrm>
          <a:prstGeom prst="straightConnector1">
            <a:avLst/>
          </a:prstGeom>
          <a:ln>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9" idx="2"/>
            <a:endCxn id="13" idx="1"/>
          </p:cNvCxnSpPr>
          <p:nvPr/>
        </p:nvCxnSpPr>
        <p:spPr>
          <a:xfrm flipH="1">
            <a:off x="3486150" y="1714500"/>
            <a:ext cx="2657475" cy="971550"/>
          </a:xfrm>
          <a:prstGeom prst="straightConnector1">
            <a:avLst/>
          </a:prstGeom>
          <a:ln>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9" idx="2"/>
            <a:endCxn id="7" idx="1"/>
          </p:cNvCxnSpPr>
          <p:nvPr/>
        </p:nvCxnSpPr>
        <p:spPr>
          <a:xfrm flipH="1">
            <a:off x="2343150" y="1714500"/>
            <a:ext cx="3800475" cy="971550"/>
          </a:xfrm>
          <a:prstGeom prst="straightConnector1">
            <a:avLst/>
          </a:prstGeom>
          <a:ln>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855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endParaRPr lang="en-US"/>
          </a:p>
        </p:txBody>
      </p:sp>
      <p:sp>
        <p:nvSpPr>
          <p:cNvPr id="3" name="Rounded Rectangle 2"/>
          <p:cNvSpPr/>
          <p:nvPr/>
        </p:nvSpPr>
        <p:spPr>
          <a:xfrm>
            <a:off x="2400300" y="1543050"/>
            <a:ext cx="1314450" cy="2514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err="1"/>
              <a:t>Qemu</a:t>
            </a:r>
            <a:endParaRPr lang="en-US" sz="1350"/>
          </a:p>
          <a:p>
            <a:pPr algn="ctr"/>
            <a:endParaRPr lang="en-US" sz="1350"/>
          </a:p>
          <a:p>
            <a:pPr algn="ctr"/>
            <a:endParaRPr lang="en-US" sz="1350"/>
          </a:p>
          <a:p>
            <a:pPr algn="ctr"/>
            <a:endParaRPr lang="en-US" sz="1350"/>
          </a:p>
          <a:p>
            <a:pPr algn="ctr"/>
            <a:endParaRPr lang="en-US" sz="1350"/>
          </a:p>
          <a:p>
            <a:pPr algn="ctr"/>
            <a:endParaRPr lang="en-US" sz="1350"/>
          </a:p>
          <a:p>
            <a:pPr algn="ctr"/>
            <a:endParaRPr lang="en-US" sz="1350"/>
          </a:p>
          <a:p>
            <a:pPr algn="ctr"/>
            <a:endParaRPr lang="en-US" sz="1350"/>
          </a:p>
          <a:p>
            <a:pPr algn="ctr"/>
            <a:endParaRPr lang="en-US" sz="1350"/>
          </a:p>
          <a:p>
            <a:pPr algn="ctr"/>
            <a:endParaRPr lang="en-US" sz="1350"/>
          </a:p>
          <a:p>
            <a:pPr algn="ctr"/>
            <a:endParaRPr lang="en-US" sz="1350"/>
          </a:p>
          <a:p>
            <a:pPr algn="ctr"/>
            <a:endParaRPr lang="en-US" sz="1350"/>
          </a:p>
        </p:txBody>
      </p:sp>
      <p:sp>
        <p:nvSpPr>
          <p:cNvPr id="4" name="Rounded Rectangle 3"/>
          <p:cNvSpPr/>
          <p:nvPr/>
        </p:nvSpPr>
        <p:spPr>
          <a:xfrm>
            <a:off x="2571750" y="1885950"/>
            <a:ext cx="685800" cy="685800"/>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VM</a:t>
            </a:r>
          </a:p>
          <a:p>
            <a:pPr algn="ctr"/>
            <a:endParaRPr lang="en-US" sz="1350"/>
          </a:p>
        </p:txBody>
      </p:sp>
      <p:sp>
        <p:nvSpPr>
          <p:cNvPr id="5" name="Rounded Rectangle 4"/>
          <p:cNvSpPr/>
          <p:nvPr/>
        </p:nvSpPr>
        <p:spPr>
          <a:xfrm>
            <a:off x="2628900" y="2286000"/>
            <a:ext cx="228600" cy="971550"/>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ounded Rectangle 5"/>
          <p:cNvSpPr/>
          <p:nvPr/>
        </p:nvSpPr>
        <p:spPr>
          <a:xfrm>
            <a:off x="2857500" y="2571750"/>
            <a:ext cx="685800" cy="685800"/>
          </a:xfrm>
          <a:prstGeom prst="round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RBD</a:t>
            </a:r>
          </a:p>
        </p:txBody>
      </p:sp>
      <p:sp>
        <p:nvSpPr>
          <p:cNvPr id="11" name="Rectangle 10"/>
          <p:cNvSpPr/>
          <p:nvPr/>
        </p:nvSpPr>
        <p:spPr>
          <a:xfrm rot="5400000">
            <a:off x="2500056" y="2586296"/>
            <a:ext cx="557773" cy="300082"/>
          </a:xfrm>
          <a:prstGeom prst="rect">
            <a:avLst/>
          </a:prstGeom>
          <a:noFill/>
        </p:spPr>
        <p:txBody>
          <a:bodyPr wrap="square" lIns="68580" tIns="34290" rIns="68580" bIns="34290">
            <a:spAutoFit/>
          </a:bodyPr>
          <a:lstStyle/>
          <a:p>
            <a:pPr algn="ctr"/>
            <a:r>
              <a:rPr lang="en-US" sz="15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disk</a:t>
            </a:r>
          </a:p>
        </p:txBody>
      </p:sp>
      <p:grpSp>
        <p:nvGrpSpPr>
          <p:cNvPr id="20" name="Group 19"/>
          <p:cNvGrpSpPr/>
          <p:nvPr/>
        </p:nvGrpSpPr>
        <p:grpSpPr>
          <a:xfrm>
            <a:off x="5829300" y="1143000"/>
            <a:ext cx="1543050" cy="2971800"/>
            <a:chOff x="6248400" y="1524000"/>
            <a:chExt cx="2057400" cy="3962400"/>
          </a:xfrm>
        </p:grpSpPr>
        <p:sp>
          <p:nvSpPr>
            <p:cNvPr id="10" name="Rounded Rectangle 9"/>
            <p:cNvSpPr/>
            <p:nvPr/>
          </p:nvSpPr>
          <p:spPr>
            <a:xfrm>
              <a:off x="6248400" y="1524000"/>
              <a:ext cx="2057400" cy="3962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err="1"/>
                <a:t>Ceph</a:t>
              </a:r>
              <a:endParaRPr lang="en-US" sz="1350"/>
            </a:p>
            <a:p>
              <a:pPr algn="ctr"/>
              <a:endParaRPr lang="en-US" sz="1350"/>
            </a:p>
            <a:p>
              <a:pPr algn="ctr"/>
              <a:endParaRPr lang="en-US" sz="1350"/>
            </a:p>
            <a:p>
              <a:pPr algn="ctr"/>
              <a:endParaRPr lang="en-US" sz="1350"/>
            </a:p>
            <a:p>
              <a:pPr algn="ctr"/>
              <a:endParaRPr lang="en-US" sz="1350"/>
            </a:p>
            <a:p>
              <a:pPr algn="ctr"/>
              <a:endParaRPr lang="en-US" sz="1350"/>
            </a:p>
            <a:p>
              <a:pPr algn="ctr"/>
              <a:endParaRPr lang="en-US" sz="1350"/>
            </a:p>
            <a:p>
              <a:pPr algn="ctr"/>
              <a:endParaRPr lang="en-US" sz="1350"/>
            </a:p>
            <a:p>
              <a:pPr algn="ctr"/>
              <a:endParaRPr lang="en-US" sz="1350"/>
            </a:p>
            <a:p>
              <a:pPr algn="ctr"/>
              <a:endParaRPr lang="en-US" sz="1350"/>
            </a:p>
            <a:p>
              <a:pPr algn="ctr"/>
              <a:endParaRPr lang="en-US" sz="1350"/>
            </a:p>
            <a:p>
              <a:pPr algn="ctr"/>
              <a:endParaRPr lang="en-US" sz="1350"/>
            </a:p>
            <a:p>
              <a:pPr algn="ctr"/>
              <a:endParaRPr lang="en-US" sz="1350"/>
            </a:p>
            <a:p>
              <a:pPr algn="ctr"/>
              <a:endParaRPr lang="en-US" sz="1350"/>
            </a:p>
          </p:txBody>
        </p:sp>
        <p:grpSp>
          <p:nvGrpSpPr>
            <p:cNvPr id="13" name="Group 12"/>
            <p:cNvGrpSpPr/>
            <p:nvPr/>
          </p:nvGrpSpPr>
          <p:grpSpPr>
            <a:xfrm>
              <a:off x="6781800" y="1981200"/>
              <a:ext cx="914400" cy="2057400"/>
              <a:chOff x="4343400" y="1905000"/>
              <a:chExt cx="914400" cy="2057400"/>
            </a:xfrm>
          </p:grpSpPr>
          <p:sp>
            <p:nvSpPr>
              <p:cNvPr id="7" name="Rounded Rectangle 6"/>
              <p:cNvSpPr/>
              <p:nvPr/>
            </p:nvSpPr>
            <p:spPr>
              <a:xfrm>
                <a:off x="4343400" y="3276600"/>
                <a:ext cx="914400" cy="685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350"/>
                  <a:t>Object 3</a:t>
                </a:r>
              </a:p>
            </p:txBody>
          </p:sp>
          <p:sp>
            <p:nvSpPr>
              <p:cNvPr id="8" name="Rounded Rectangle 7"/>
              <p:cNvSpPr/>
              <p:nvPr/>
            </p:nvSpPr>
            <p:spPr>
              <a:xfrm>
                <a:off x="4343400" y="2590800"/>
                <a:ext cx="914400" cy="685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350"/>
                  <a:t>Object 2</a:t>
                </a:r>
              </a:p>
            </p:txBody>
          </p:sp>
          <p:sp>
            <p:nvSpPr>
              <p:cNvPr id="9" name="Rounded Rectangle 8"/>
              <p:cNvSpPr/>
              <p:nvPr/>
            </p:nvSpPr>
            <p:spPr>
              <a:xfrm>
                <a:off x="4343400" y="1905000"/>
                <a:ext cx="914400" cy="685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350"/>
                  <a:t>Object 1</a:t>
                </a:r>
              </a:p>
            </p:txBody>
          </p:sp>
        </p:grpSp>
        <p:sp>
          <p:nvSpPr>
            <p:cNvPr id="12" name="Rounded Rectangle 11"/>
            <p:cNvSpPr/>
            <p:nvPr/>
          </p:nvSpPr>
          <p:spPr>
            <a:xfrm>
              <a:off x="6781800" y="4648200"/>
              <a:ext cx="914400" cy="685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350"/>
                <a:t>Object N</a:t>
              </a:r>
            </a:p>
          </p:txBody>
        </p:sp>
        <p:grpSp>
          <p:nvGrpSpPr>
            <p:cNvPr id="18" name="Group 17"/>
            <p:cNvGrpSpPr/>
            <p:nvPr/>
          </p:nvGrpSpPr>
          <p:grpSpPr>
            <a:xfrm>
              <a:off x="7239000" y="4114800"/>
              <a:ext cx="76200" cy="381000"/>
              <a:chOff x="4114800" y="3276600"/>
              <a:chExt cx="76200" cy="381000"/>
            </a:xfrm>
          </p:grpSpPr>
          <p:sp>
            <p:nvSpPr>
              <p:cNvPr id="14" name="Oval 13"/>
              <p:cNvSpPr/>
              <p:nvPr/>
            </p:nvSpPr>
            <p:spPr>
              <a:xfrm>
                <a:off x="4114800" y="3276600"/>
                <a:ext cx="76200" cy="76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350"/>
              </a:p>
            </p:txBody>
          </p:sp>
          <p:sp>
            <p:nvSpPr>
              <p:cNvPr id="15" name="Oval 14"/>
              <p:cNvSpPr/>
              <p:nvPr/>
            </p:nvSpPr>
            <p:spPr>
              <a:xfrm>
                <a:off x="4114800" y="3429000"/>
                <a:ext cx="76200" cy="76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350"/>
              </a:p>
            </p:txBody>
          </p:sp>
          <p:sp>
            <p:nvSpPr>
              <p:cNvPr id="16" name="Oval 15"/>
              <p:cNvSpPr/>
              <p:nvPr/>
            </p:nvSpPr>
            <p:spPr>
              <a:xfrm>
                <a:off x="4114800" y="3581400"/>
                <a:ext cx="76200" cy="76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350"/>
              </a:p>
            </p:txBody>
          </p:sp>
        </p:grpSp>
      </p:grpSp>
      <p:cxnSp>
        <p:nvCxnSpPr>
          <p:cNvPr id="22" name="Straight Arrow Connector 21"/>
          <p:cNvCxnSpPr>
            <a:stCxn id="6" idx="3"/>
            <a:endCxn id="10" idx="1"/>
          </p:cNvCxnSpPr>
          <p:nvPr/>
        </p:nvCxnSpPr>
        <p:spPr>
          <a:xfrm flipV="1">
            <a:off x="3543300" y="2628900"/>
            <a:ext cx="2286000" cy="2857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8328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solidFill>
                  <a:srgbClr val="7D0224"/>
                </a:solidFill>
              </a:rPr>
              <a:t>OpenStack Overview</a:t>
            </a:r>
            <a:endParaRPr lang="en-US" dirty="0">
              <a:solidFill>
                <a:srgbClr val="7D0224"/>
              </a:solidFill>
            </a:endParaRPr>
          </a:p>
        </p:txBody>
      </p:sp>
      <p:grpSp>
        <p:nvGrpSpPr>
          <p:cNvPr id="18" name="Group 17"/>
          <p:cNvGrpSpPr/>
          <p:nvPr/>
        </p:nvGrpSpPr>
        <p:grpSpPr>
          <a:xfrm>
            <a:off x="1628775" y="1295400"/>
            <a:ext cx="5886450" cy="2628900"/>
            <a:chOff x="1428750" y="914400"/>
            <a:chExt cx="5886450" cy="2628900"/>
          </a:xfrm>
        </p:grpSpPr>
        <p:sp>
          <p:nvSpPr>
            <p:cNvPr id="3" name="Rounded Rectangle 2"/>
            <p:cNvSpPr/>
            <p:nvPr/>
          </p:nvSpPr>
          <p:spPr>
            <a:xfrm>
              <a:off x="1428750" y="1428750"/>
              <a:ext cx="685800" cy="16573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Client</a:t>
              </a:r>
            </a:p>
          </p:txBody>
        </p:sp>
        <p:sp>
          <p:nvSpPr>
            <p:cNvPr id="4" name="Rounded Rectangle 3"/>
            <p:cNvSpPr/>
            <p:nvPr/>
          </p:nvSpPr>
          <p:spPr>
            <a:xfrm>
              <a:off x="3086100" y="1085850"/>
              <a:ext cx="1143000" cy="7429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Keystone</a:t>
              </a:r>
            </a:p>
          </p:txBody>
        </p:sp>
        <p:sp>
          <p:nvSpPr>
            <p:cNvPr id="5" name="Rounded Rectangle 4"/>
            <p:cNvSpPr/>
            <p:nvPr/>
          </p:nvSpPr>
          <p:spPr>
            <a:xfrm>
              <a:off x="2971800" y="2571750"/>
              <a:ext cx="11430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Nova</a:t>
              </a:r>
            </a:p>
          </p:txBody>
        </p:sp>
        <p:sp>
          <p:nvSpPr>
            <p:cNvPr id="6" name="Rounded Rectangle 5"/>
            <p:cNvSpPr/>
            <p:nvPr/>
          </p:nvSpPr>
          <p:spPr>
            <a:xfrm>
              <a:off x="4743450" y="914400"/>
              <a:ext cx="79375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Glance</a:t>
              </a:r>
            </a:p>
          </p:txBody>
        </p:sp>
        <p:sp>
          <p:nvSpPr>
            <p:cNvPr id="7" name="Rounded Rectangle 6"/>
            <p:cNvSpPr/>
            <p:nvPr/>
          </p:nvSpPr>
          <p:spPr>
            <a:xfrm>
              <a:off x="4743450" y="1885950"/>
              <a:ext cx="79375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err="1"/>
                <a:t>Ceph</a:t>
              </a:r>
              <a:endParaRPr lang="en-US" sz="1350"/>
            </a:p>
          </p:txBody>
        </p:sp>
        <p:sp>
          <p:nvSpPr>
            <p:cNvPr id="8" name="Rounded Rectangle 7"/>
            <p:cNvSpPr/>
            <p:nvPr/>
          </p:nvSpPr>
          <p:spPr>
            <a:xfrm>
              <a:off x="4743450" y="2857500"/>
              <a:ext cx="79375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Cinder</a:t>
              </a:r>
            </a:p>
          </p:txBody>
        </p:sp>
        <p:sp>
          <p:nvSpPr>
            <p:cNvPr id="9" name="Rounded Rectangle 8"/>
            <p:cNvSpPr/>
            <p:nvPr/>
          </p:nvSpPr>
          <p:spPr>
            <a:xfrm>
              <a:off x="6229350" y="1028700"/>
              <a:ext cx="1085850" cy="2400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Compute</a:t>
              </a:r>
            </a:p>
          </p:txBody>
        </p:sp>
        <p:cxnSp>
          <p:nvCxnSpPr>
            <p:cNvPr id="11" name="Straight Arrow Connector 10"/>
            <p:cNvCxnSpPr>
              <a:stCxn id="3" idx="3"/>
              <a:endCxn id="4" idx="1"/>
            </p:cNvCxnSpPr>
            <p:nvPr/>
          </p:nvCxnSpPr>
          <p:spPr>
            <a:xfrm flipV="1">
              <a:off x="2114550" y="1457325"/>
              <a:ext cx="971550" cy="800100"/>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3" idx="3"/>
              <a:endCxn id="5" idx="1"/>
            </p:cNvCxnSpPr>
            <p:nvPr/>
          </p:nvCxnSpPr>
          <p:spPr>
            <a:xfrm>
              <a:off x="2114550" y="2257425"/>
              <a:ext cx="857250" cy="65722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5" idx="3"/>
              <a:endCxn id="6" idx="1"/>
            </p:cNvCxnSpPr>
            <p:nvPr/>
          </p:nvCxnSpPr>
          <p:spPr>
            <a:xfrm flipV="1">
              <a:off x="4114800" y="1257300"/>
              <a:ext cx="628650" cy="16573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5" idx="3"/>
              <a:endCxn id="8" idx="1"/>
            </p:cNvCxnSpPr>
            <p:nvPr/>
          </p:nvCxnSpPr>
          <p:spPr>
            <a:xfrm>
              <a:off x="4114800" y="2914650"/>
              <a:ext cx="628650" cy="2857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6" idx="2"/>
              <a:endCxn id="7" idx="0"/>
            </p:cNvCxnSpPr>
            <p:nvPr/>
          </p:nvCxnSpPr>
          <p:spPr>
            <a:xfrm>
              <a:off x="5140325" y="1600200"/>
              <a:ext cx="0" cy="2857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8" idx="0"/>
              <a:endCxn id="7" idx="2"/>
            </p:cNvCxnSpPr>
            <p:nvPr/>
          </p:nvCxnSpPr>
          <p:spPr>
            <a:xfrm flipV="1">
              <a:off x="5140325" y="2571750"/>
              <a:ext cx="0" cy="2857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endCxn id="9" idx="1"/>
            </p:cNvCxnSpPr>
            <p:nvPr/>
          </p:nvCxnSpPr>
          <p:spPr>
            <a:xfrm>
              <a:off x="5537200" y="2228850"/>
              <a:ext cx="692150" cy="0"/>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rot="19297526">
              <a:off x="2200082" y="1479249"/>
              <a:ext cx="596702" cy="300082"/>
            </a:xfrm>
            <a:prstGeom prst="rect">
              <a:avLst/>
            </a:prstGeom>
            <a:noFill/>
          </p:spPr>
          <p:txBody>
            <a:bodyPr wrap="none" rtlCol="0">
              <a:spAutoFit/>
            </a:bodyPr>
            <a:lstStyle/>
            <a:p>
              <a:r>
                <a:rPr lang="en-US" sz="1350"/>
                <a:t>Token</a:t>
              </a:r>
            </a:p>
          </p:txBody>
        </p:sp>
      </p:grpSp>
    </p:spTree>
    <p:extLst>
      <p:ext uri="{BB962C8B-B14F-4D97-AF65-F5344CB8AC3E}">
        <p14:creationId xmlns:p14="http://schemas.microsoft.com/office/powerpoint/2010/main" val="1207639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7D0224"/>
                </a:solidFill>
              </a:rPr>
              <a:t>VXLAN Packet</a:t>
            </a:r>
            <a:endParaRPr lang="en-US" dirty="0">
              <a:solidFill>
                <a:srgbClr val="7D0224"/>
              </a:solidFill>
            </a:endParaRPr>
          </a:p>
        </p:txBody>
      </p:sp>
      <p:sp>
        <p:nvSpPr>
          <p:cNvPr id="3" name="Process 2"/>
          <p:cNvSpPr/>
          <p:nvPr/>
        </p:nvSpPr>
        <p:spPr>
          <a:xfrm>
            <a:off x="1657350" y="1543050"/>
            <a:ext cx="6057900" cy="21717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350"/>
              <a:t>Ethernet   </a:t>
            </a:r>
          </a:p>
          <a:p>
            <a:endParaRPr lang="en-US" sz="1350"/>
          </a:p>
          <a:p>
            <a:endParaRPr lang="en-US" sz="1350"/>
          </a:p>
          <a:p>
            <a:endParaRPr lang="en-US" sz="1350"/>
          </a:p>
          <a:p>
            <a:endParaRPr lang="en-US" sz="1350"/>
          </a:p>
          <a:p>
            <a:endParaRPr lang="en-US" sz="1350"/>
          </a:p>
          <a:p>
            <a:endParaRPr lang="en-US" sz="1350"/>
          </a:p>
          <a:p>
            <a:endParaRPr lang="en-US" sz="1350"/>
          </a:p>
          <a:p>
            <a:endParaRPr lang="en-US" sz="1350"/>
          </a:p>
        </p:txBody>
      </p:sp>
      <p:sp>
        <p:nvSpPr>
          <p:cNvPr id="4" name="Process 3"/>
          <p:cNvSpPr/>
          <p:nvPr/>
        </p:nvSpPr>
        <p:spPr>
          <a:xfrm>
            <a:off x="2286000" y="2114550"/>
            <a:ext cx="5429250" cy="1600200"/>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350"/>
              <a:t>IP/UDP</a:t>
            </a:r>
          </a:p>
          <a:p>
            <a:endParaRPr lang="en-US" sz="1350"/>
          </a:p>
          <a:p>
            <a:endParaRPr lang="en-US" sz="1350"/>
          </a:p>
          <a:p>
            <a:endParaRPr lang="en-US" sz="1350"/>
          </a:p>
          <a:p>
            <a:endParaRPr lang="en-US" sz="1350"/>
          </a:p>
          <a:p>
            <a:endParaRPr lang="en-US" sz="1350"/>
          </a:p>
        </p:txBody>
      </p:sp>
      <p:sp>
        <p:nvSpPr>
          <p:cNvPr id="5" name="Process 4"/>
          <p:cNvSpPr/>
          <p:nvPr/>
        </p:nvSpPr>
        <p:spPr>
          <a:xfrm>
            <a:off x="2914650" y="2571750"/>
            <a:ext cx="4800600" cy="1143000"/>
          </a:xfrm>
          <a:prstGeom prst="flowChartProcess">
            <a:avLst/>
          </a:prstGeom>
        </p:spPr>
        <p:style>
          <a:lnRef idx="1">
            <a:schemeClr val="dk1"/>
          </a:lnRef>
          <a:fillRef idx="2">
            <a:schemeClr val="dk1"/>
          </a:fillRef>
          <a:effectRef idx="1">
            <a:schemeClr val="dk1"/>
          </a:effectRef>
          <a:fontRef idx="minor">
            <a:schemeClr val="dk1"/>
          </a:fontRef>
        </p:style>
        <p:txBody>
          <a:bodyPr rtlCol="0" anchor="ctr"/>
          <a:lstStyle/>
          <a:p>
            <a:r>
              <a:rPr lang="en-US" sz="1350"/>
              <a:t>Ethernet</a:t>
            </a:r>
          </a:p>
          <a:p>
            <a:endParaRPr lang="en-US" sz="1350"/>
          </a:p>
          <a:p>
            <a:endParaRPr lang="en-US" sz="1350"/>
          </a:p>
          <a:p>
            <a:endParaRPr lang="en-US" sz="1350"/>
          </a:p>
        </p:txBody>
      </p:sp>
      <p:sp>
        <p:nvSpPr>
          <p:cNvPr id="6" name="Process 5"/>
          <p:cNvSpPr/>
          <p:nvPr/>
        </p:nvSpPr>
        <p:spPr>
          <a:xfrm>
            <a:off x="3657600" y="3028950"/>
            <a:ext cx="4057650" cy="685800"/>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350"/>
              <a:t>IP</a:t>
            </a:r>
          </a:p>
          <a:p>
            <a:endParaRPr lang="en-US" sz="1350"/>
          </a:p>
        </p:txBody>
      </p:sp>
    </p:spTree>
    <p:extLst>
      <p:ext uri="{BB962C8B-B14F-4D97-AF65-F5344CB8AC3E}">
        <p14:creationId xmlns:p14="http://schemas.microsoft.com/office/powerpoint/2010/main" val="925817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9986" y="10680"/>
            <a:ext cx="4009514" cy="617969"/>
          </a:xfrm>
        </p:spPr>
        <p:txBody>
          <a:bodyPr>
            <a:normAutofit/>
          </a:bodyPr>
          <a:lstStyle/>
          <a:p>
            <a:pPr algn="r"/>
            <a:r>
              <a:rPr lang="en-US" dirty="0" smtClean="0">
                <a:solidFill>
                  <a:srgbClr val="7D0224"/>
                </a:solidFill>
              </a:rPr>
              <a:t>Neutron Networking</a:t>
            </a:r>
            <a:endParaRPr lang="en-US" dirty="0">
              <a:solidFill>
                <a:srgbClr val="7D0224"/>
              </a:solidFill>
            </a:endParaRPr>
          </a:p>
        </p:txBody>
      </p:sp>
      <p:grpSp>
        <p:nvGrpSpPr>
          <p:cNvPr id="10" name="Group 9"/>
          <p:cNvGrpSpPr/>
          <p:nvPr/>
        </p:nvGrpSpPr>
        <p:grpSpPr>
          <a:xfrm>
            <a:off x="1220678" y="542925"/>
            <a:ext cx="6060881" cy="3771900"/>
            <a:chOff x="1309578" y="285750"/>
            <a:chExt cx="6060881" cy="3771900"/>
          </a:xfrm>
        </p:grpSpPr>
        <p:grpSp>
          <p:nvGrpSpPr>
            <p:cNvPr id="26" name="Group 25"/>
            <p:cNvGrpSpPr/>
            <p:nvPr/>
          </p:nvGrpSpPr>
          <p:grpSpPr>
            <a:xfrm>
              <a:off x="1771650" y="285750"/>
              <a:ext cx="1028700" cy="1714500"/>
              <a:chOff x="838200" y="381000"/>
              <a:chExt cx="1371600" cy="2286000"/>
            </a:xfrm>
          </p:grpSpPr>
          <p:sp>
            <p:nvSpPr>
              <p:cNvPr id="3" name="Rounded Rectangle 2"/>
              <p:cNvSpPr/>
              <p:nvPr/>
            </p:nvSpPr>
            <p:spPr>
              <a:xfrm>
                <a:off x="838200" y="381000"/>
                <a:ext cx="1371600" cy="2286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50000"/>
                  </a:lnSpc>
                </a:pPr>
                <a:r>
                  <a:rPr lang="en-US" sz="1200" dirty="0"/>
                  <a:t>Hypervisor</a:t>
                </a:r>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p:txBody>
          </p:sp>
          <p:grpSp>
            <p:nvGrpSpPr>
              <p:cNvPr id="14" name="Group 13"/>
              <p:cNvGrpSpPr/>
              <p:nvPr/>
            </p:nvGrpSpPr>
            <p:grpSpPr>
              <a:xfrm>
                <a:off x="1066800" y="685800"/>
                <a:ext cx="914400" cy="1828800"/>
                <a:chOff x="3200400" y="1524000"/>
                <a:chExt cx="914400" cy="1828800"/>
              </a:xfrm>
            </p:grpSpPr>
            <p:sp>
              <p:nvSpPr>
                <p:cNvPr id="4" name="Rounded Rectangle 3"/>
                <p:cNvSpPr/>
                <p:nvPr/>
              </p:nvSpPr>
              <p:spPr>
                <a:xfrm>
                  <a:off x="3200400" y="2971800"/>
                  <a:ext cx="914400" cy="3810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350"/>
                    <a:t>VXLAN</a:t>
                  </a:r>
                </a:p>
              </p:txBody>
            </p:sp>
            <p:sp>
              <p:nvSpPr>
                <p:cNvPr id="5" name="Rounded Rectangle 4"/>
                <p:cNvSpPr/>
                <p:nvPr/>
              </p:nvSpPr>
              <p:spPr>
                <a:xfrm>
                  <a:off x="3200400" y="1524000"/>
                  <a:ext cx="914400" cy="7620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350"/>
                    <a:t>VM</a:t>
                  </a:r>
                </a:p>
              </p:txBody>
            </p:sp>
            <p:sp>
              <p:nvSpPr>
                <p:cNvPr id="6" name="Rounded Rectangle 5"/>
                <p:cNvSpPr/>
                <p:nvPr/>
              </p:nvSpPr>
              <p:spPr>
                <a:xfrm>
                  <a:off x="3200400" y="2438400"/>
                  <a:ext cx="914400" cy="3810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350"/>
                    <a:t>Bridge</a:t>
                  </a:r>
                </a:p>
              </p:txBody>
            </p:sp>
            <p:cxnSp>
              <p:nvCxnSpPr>
                <p:cNvPr id="8" name="Straight Connector 7"/>
                <p:cNvCxnSpPr>
                  <a:stCxn id="5" idx="2"/>
                  <a:endCxn id="6" idx="0"/>
                </p:cNvCxnSpPr>
                <p:nvPr/>
              </p:nvCxnSpPr>
              <p:spPr>
                <a:xfrm>
                  <a:off x="3657600" y="2286000"/>
                  <a:ext cx="0" cy="1524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6" idx="2"/>
                  <a:endCxn id="4" idx="0"/>
                </p:cNvCxnSpPr>
                <p:nvPr/>
              </p:nvCxnSpPr>
              <p:spPr>
                <a:xfrm>
                  <a:off x="3657600" y="2819400"/>
                  <a:ext cx="0" cy="1524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grpSp>
          <p:nvGrpSpPr>
            <p:cNvPr id="27" name="Group 26"/>
            <p:cNvGrpSpPr/>
            <p:nvPr/>
          </p:nvGrpSpPr>
          <p:grpSpPr>
            <a:xfrm>
              <a:off x="1771650" y="2343150"/>
              <a:ext cx="1028700" cy="1714500"/>
              <a:chOff x="838200" y="381000"/>
              <a:chExt cx="1371600" cy="2286000"/>
            </a:xfrm>
          </p:grpSpPr>
          <p:sp>
            <p:nvSpPr>
              <p:cNvPr id="28" name="Rounded Rectangle 27"/>
              <p:cNvSpPr/>
              <p:nvPr/>
            </p:nvSpPr>
            <p:spPr>
              <a:xfrm>
                <a:off x="838200" y="381000"/>
                <a:ext cx="1371600" cy="2286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50000"/>
                  </a:lnSpc>
                </a:pPr>
                <a:r>
                  <a:rPr lang="en-US" sz="1200" dirty="0"/>
                  <a:t>Hypervisor</a:t>
                </a:r>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p:txBody>
          </p:sp>
          <p:grpSp>
            <p:nvGrpSpPr>
              <p:cNvPr id="29" name="Group 28"/>
              <p:cNvGrpSpPr/>
              <p:nvPr/>
            </p:nvGrpSpPr>
            <p:grpSpPr>
              <a:xfrm>
                <a:off x="1066800" y="685800"/>
                <a:ext cx="914400" cy="1828800"/>
                <a:chOff x="3200400" y="1524000"/>
                <a:chExt cx="914400" cy="1828800"/>
              </a:xfrm>
            </p:grpSpPr>
            <p:sp>
              <p:nvSpPr>
                <p:cNvPr id="30" name="Rounded Rectangle 29"/>
                <p:cNvSpPr/>
                <p:nvPr/>
              </p:nvSpPr>
              <p:spPr>
                <a:xfrm>
                  <a:off x="3200400" y="2971800"/>
                  <a:ext cx="914400" cy="3810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350"/>
                    <a:t>VXLAN</a:t>
                  </a:r>
                </a:p>
              </p:txBody>
            </p:sp>
            <p:sp>
              <p:nvSpPr>
                <p:cNvPr id="31" name="Rounded Rectangle 30"/>
                <p:cNvSpPr/>
                <p:nvPr/>
              </p:nvSpPr>
              <p:spPr>
                <a:xfrm>
                  <a:off x="3200400" y="1524000"/>
                  <a:ext cx="914400" cy="7620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350"/>
                    <a:t>VM</a:t>
                  </a:r>
                </a:p>
              </p:txBody>
            </p:sp>
            <p:sp>
              <p:nvSpPr>
                <p:cNvPr id="32" name="Rounded Rectangle 31"/>
                <p:cNvSpPr/>
                <p:nvPr/>
              </p:nvSpPr>
              <p:spPr>
                <a:xfrm>
                  <a:off x="3200400" y="2438400"/>
                  <a:ext cx="914400" cy="3810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350"/>
                    <a:t>Bridge</a:t>
                  </a:r>
                </a:p>
              </p:txBody>
            </p:sp>
            <p:cxnSp>
              <p:nvCxnSpPr>
                <p:cNvPr id="33" name="Straight Connector 32"/>
                <p:cNvCxnSpPr>
                  <a:stCxn id="31" idx="2"/>
                  <a:endCxn id="32" idx="0"/>
                </p:cNvCxnSpPr>
                <p:nvPr/>
              </p:nvCxnSpPr>
              <p:spPr>
                <a:xfrm>
                  <a:off x="3657600" y="2286000"/>
                  <a:ext cx="0" cy="1524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32" idx="2"/>
                  <a:endCxn id="30" idx="0"/>
                </p:cNvCxnSpPr>
                <p:nvPr/>
              </p:nvCxnSpPr>
              <p:spPr>
                <a:xfrm>
                  <a:off x="3657600" y="2819400"/>
                  <a:ext cx="0" cy="1524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sp>
          <p:nvSpPr>
            <p:cNvPr id="35" name="Rounded Rectangle 34"/>
            <p:cNvSpPr/>
            <p:nvPr/>
          </p:nvSpPr>
          <p:spPr>
            <a:xfrm>
              <a:off x="5543550" y="514350"/>
              <a:ext cx="1257300" cy="2286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Network</a:t>
              </a:r>
            </a:p>
            <a:p>
              <a:pPr algn="ctr">
                <a:lnSpc>
                  <a:spcPct val="50000"/>
                </a:lnSpc>
              </a:pPr>
              <a:r>
                <a:rPr lang="en-US" sz="1350" dirty="0"/>
                <a:t>node</a:t>
              </a:r>
            </a:p>
            <a:p>
              <a:pPr algn="ctr">
                <a:lnSpc>
                  <a:spcPct val="50000"/>
                </a:lnSpc>
              </a:pP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p:txBody>
        </p:sp>
        <p:sp>
          <p:nvSpPr>
            <p:cNvPr id="36" name="Rounded Rectangle 35"/>
            <p:cNvSpPr/>
            <p:nvPr/>
          </p:nvSpPr>
          <p:spPr>
            <a:xfrm>
              <a:off x="5715000" y="971550"/>
              <a:ext cx="914400" cy="28575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350"/>
                <a:t>VXLAN</a:t>
              </a:r>
            </a:p>
          </p:txBody>
        </p:sp>
        <p:sp>
          <p:nvSpPr>
            <p:cNvPr id="37" name="Rounded Rectangle 36"/>
            <p:cNvSpPr/>
            <p:nvPr/>
          </p:nvSpPr>
          <p:spPr>
            <a:xfrm>
              <a:off x="5772150" y="1314450"/>
              <a:ext cx="800100" cy="28575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350"/>
                <a:t>Bridge</a:t>
              </a:r>
            </a:p>
          </p:txBody>
        </p:sp>
        <p:sp>
          <p:nvSpPr>
            <p:cNvPr id="39" name="Rounded Rectangle 38"/>
            <p:cNvSpPr/>
            <p:nvPr/>
          </p:nvSpPr>
          <p:spPr>
            <a:xfrm>
              <a:off x="5829300" y="1714500"/>
              <a:ext cx="685800" cy="51435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350" err="1"/>
                <a:t>NetNS</a:t>
              </a:r>
              <a:endParaRPr lang="en-US" sz="1350"/>
            </a:p>
          </p:txBody>
        </p:sp>
        <p:sp>
          <p:nvSpPr>
            <p:cNvPr id="40" name="Rounded Rectangle 39"/>
            <p:cNvSpPr/>
            <p:nvPr/>
          </p:nvSpPr>
          <p:spPr>
            <a:xfrm>
              <a:off x="5772150" y="2400300"/>
              <a:ext cx="800100" cy="28575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350"/>
                <a:t>Bridge</a:t>
              </a:r>
            </a:p>
          </p:txBody>
        </p:sp>
        <p:sp>
          <p:nvSpPr>
            <p:cNvPr id="41" name="Rounded Rectangle 40"/>
            <p:cNvSpPr/>
            <p:nvPr/>
          </p:nvSpPr>
          <p:spPr>
            <a:xfrm>
              <a:off x="6057900" y="2114550"/>
              <a:ext cx="171450" cy="3429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lnSpc>
                  <a:spcPct val="70000"/>
                </a:lnSpc>
              </a:pPr>
              <a:r>
                <a:rPr lang="en-US" sz="750"/>
                <a:t>Tap</a:t>
              </a:r>
            </a:p>
          </p:txBody>
        </p:sp>
        <p:sp>
          <p:nvSpPr>
            <p:cNvPr id="46" name="Rounded Rectangle 45"/>
            <p:cNvSpPr/>
            <p:nvPr/>
          </p:nvSpPr>
          <p:spPr>
            <a:xfrm>
              <a:off x="6057900" y="1543050"/>
              <a:ext cx="171450" cy="3429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lnSpc>
                  <a:spcPct val="70000"/>
                </a:lnSpc>
              </a:pPr>
              <a:r>
                <a:rPr lang="en-US" sz="750"/>
                <a:t>Tap</a:t>
              </a:r>
            </a:p>
          </p:txBody>
        </p:sp>
        <p:sp>
          <p:nvSpPr>
            <p:cNvPr id="47" name="Cloud 46"/>
            <p:cNvSpPr/>
            <p:nvPr/>
          </p:nvSpPr>
          <p:spPr>
            <a:xfrm>
              <a:off x="4258620" y="3086100"/>
              <a:ext cx="1314450" cy="971550"/>
            </a:xfrm>
            <a:prstGeom prst="cloud">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Internet</a:t>
              </a:r>
            </a:p>
          </p:txBody>
        </p:sp>
        <p:cxnSp>
          <p:nvCxnSpPr>
            <p:cNvPr id="50" name="Straight Connector 49"/>
            <p:cNvCxnSpPr>
              <a:stCxn id="4" idx="1"/>
            </p:cNvCxnSpPr>
            <p:nvPr/>
          </p:nvCxnSpPr>
          <p:spPr>
            <a:xfrm flipH="1" flipV="1">
              <a:off x="1309578" y="1742619"/>
              <a:ext cx="633522" cy="4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30" idx="1"/>
            </p:cNvCxnSpPr>
            <p:nvPr/>
          </p:nvCxnSpPr>
          <p:spPr>
            <a:xfrm flipH="1">
              <a:off x="1313850" y="3800475"/>
              <a:ext cx="629251" cy="50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a:off x="1312986" y="1738348"/>
              <a:ext cx="865" cy="20628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4" idx="3"/>
            </p:cNvCxnSpPr>
            <p:nvPr/>
          </p:nvCxnSpPr>
          <p:spPr>
            <a:xfrm flipV="1">
              <a:off x="2628900" y="1028700"/>
              <a:ext cx="3086100" cy="71437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V="1">
              <a:off x="2628900" y="1200150"/>
              <a:ext cx="3086100" cy="26289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36" idx="2"/>
              <a:endCxn id="37" idx="0"/>
            </p:cNvCxnSpPr>
            <p:nvPr/>
          </p:nvCxnSpPr>
          <p:spPr>
            <a:xfrm>
              <a:off x="6172200" y="1257300"/>
              <a:ext cx="0" cy="5715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40" idx="3"/>
            </p:cNvCxnSpPr>
            <p:nvPr/>
          </p:nvCxnSpPr>
          <p:spPr>
            <a:xfrm>
              <a:off x="6572250" y="2543176"/>
              <a:ext cx="793938" cy="241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7366188" y="2537047"/>
              <a:ext cx="4271" cy="1032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endCxn id="47" idx="0"/>
            </p:cNvCxnSpPr>
            <p:nvPr/>
          </p:nvCxnSpPr>
          <p:spPr>
            <a:xfrm flipH="1">
              <a:off x="5571975" y="3569327"/>
              <a:ext cx="1794213" cy="25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9464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normAutofit/>
          </a:bodyPr>
          <a:lstStyle/>
          <a:p>
            <a:r>
              <a:rPr lang="en-US" dirty="0">
                <a:solidFill>
                  <a:srgbClr val="7D0224"/>
                </a:solidFill>
              </a:rPr>
              <a:t>What is Jetstream</a:t>
            </a:r>
            <a:r>
              <a:rPr lang="en-US" dirty="0" smtClean="0">
                <a:solidFill>
                  <a:srgbClr val="7D0224"/>
                </a:solidFill>
              </a:rPr>
              <a:t>?</a:t>
            </a:r>
            <a:endParaRPr lang="en-US" dirty="0"/>
          </a:p>
        </p:txBody>
      </p:sp>
      <p:sp>
        <p:nvSpPr>
          <p:cNvPr id="22" name="Title 1"/>
          <p:cNvSpPr txBox="1">
            <a:spLocks/>
          </p:cNvSpPr>
          <p:nvPr/>
        </p:nvSpPr>
        <p:spPr>
          <a:xfrm>
            <a:off x="3486150" y="2800350"/>
            <a:ext cx="3886200" cy="457200"/>
          </a:xfrm>
          <a:prstGeom prst="rect">
            <a:avLst/>
          </a:prstGeom>
        </p:spPr>
        <p:txBody>
          <a:bodyPr vert="horz" lIns="68580" tIns="34290" rIns="68580" bIns="34290" rtlCol="0" anchor="ctr">
            <a:noAutofit/>
          </a:bodyPr>
          <a:lstStyle>
            <a:lvl1pPr algn="l" defTabSz="914400" rtl="0" eaLnBrk="1" latinLnBrk="0" hangingPunct="1">
              <a:spcBef>
                <a:spcPct val="0"/>
              </a:spcBef>
              <a:buNone/>
              <a:defRPr sz="3600" kern="1200">
                <a:solidFill>
                  <a:srgbClr val="68060B"/>
                </a:solidFill>
                <a:latin typeface="Helvetica"/>
                <a:ea typeface="+mj-ea"/>
                <a:cs typeface="Helvetica"/>
              </a:defRPr>
            </a:lvl1pPr>
          </a:lstStyle>
          <a:p>
            <a:endParaRPr lang="en-US" sz="2100" dirty="0">
              <a:solidFill>
                <a:schemeClr val="tx1">
                  <a:lumMod val="75000"/>
                  <a:lumOff val="25000"/>
                </a:schemeClr>
              </a:solidFill>
            </a:endParaRPr>
          </a:p>
        </p:txBody>
      </p:sp>
      <p:sp>
        <p:nvSpPr>
          <p:cNvPr id="3" name="TextBox 2"/>
          <p:cNvSpPr txBox="1"/>
          <p:nvPr/>
        </p:nvSpPr>
        <p:spPr>
          <a:xfrm>
            <a:off x="647700" y="714470"/>
            <a:ext cx="8039100" cy="3391698"/>
          </a:xfrm>
          <a:prstGeom prst="rect">
            <a:avLst/>
          </a:prstGeom>
          <a:noFill/>
        </p:spPr>
        <p:txBody>
          <a:bodyPr wrap="square" rtlCol="0">
            <a:spAutoFit/>
          </a:bodyPr>
          <a:lstStyle/>
          <a:p>
            <a:pPr marL="214313" indent="-214313">
              <a:lnSpc>
                <a:spcPct val="120000"/>
              </a:lnSpc>
              <a:buFont typeface="Arial"/>
              <a:buChar char="•"/>
            </a:pPr>
            <a:r>
              <a:rPr lang="en-US" b="1" dirty="0">
                <a:solidFill>
                  <a:srgbClr val="272727"/>
                </a:solidFill>
                <a:latin typeface="Helvetica"/>
                <a:cs typeface="Helvetica"/>
              </a:rPr>
              <a:t>User-friendly</a:t>
            </a:r>
            <a:r>
              <a:rPr lang="en-US" dirty="0">
                <a:solidFill>
                  <a:srgbClr val="272727"/>
                </a:solidFill>
                <a:latin typeface="Helvetica"/>
                <a:cs typeface="Helvetica"/>
              </a:rPr>
              <a:t>, widely accessible cloud environment </a:t>
            </a:r>
          </a:p>
          <a:p>
            <a:pPr marL="214313" indent="-214313">
              <a:lnSpc>
                <a:spcPct val="120000"/>
              </a:lnSpc>
              <a:buFont typeface="Arial"/>
              <a:buChar char="•"/>
            </a:pPr>
            <a:endParaRPr lang="en-US" sz="400" dirty="0">
              <a:solidFill>
                <a:srgbClr val="272727"/>
              </a:solidFill>
              <a:latin typeface="Helvetica"/>
              <a:cs typeface="Helvetica"/>
            </a:endParaRPr>
          </a:p>
          <a:p>
            <a:pPr marL="671513" lvl="1" indent="-214313">
              <a:buFont typeface="Arial"/>
              <a:buChar char="•"/>
            </a:pPr>
            <a:r>
              <a:rPr lang="en-US" b="1" dirty="0">
                <a:solidFill>
                  <a:srgbClr val="272727"/>
                </a:solidFill>
                <a:latin typeface="Helvetica"/>
                <a:cs typeface="Helvetica"/>
              </a:rPr>
              <a:t>User-selectable library </a:t>
            </a:r>
            <a:r>
              <a:rPr lang="en-US" dirty="0">
                <a:solidFill>
                  <a:srgbClr val="272727"/>
                </a:solidFill>
                <a:latin typeface="Helvetica"/>
                <a:cs typeface="Helvetica"/>
              </a:rPr>
              <a:t>of preconfigured virtual </a:t>
            </a:r>
            <a:r>
              <a:rPr lang="en-US" dirty="0" smtClean="0">
                <a:solidFill>
                  <a:srgbClr val="272727"/>
                </a:solidFill>
                <a:latin typeface="Helvetica"/>
                <a:cs typeface="Helvetica"/>
              </a:rPr>
              <a:t>machines</a:t>
            </a:r>
          </a:p>
          <a:p>
            <a:pPr marL="1128713" lvl="2" indent="-214313">
              <a:buFont typeface="Arial"/>
              <a:buChar char="•"/>
            </a:pPr>
            <a:r>
              <a:rPr lang="en-US" dirty="0">
                <a:solidFill>
                  <a:srgbClr val="272727"/>
                </a:solidFill>
                <a:latin typeface="Helvetica"/>
                <a:cs typeface="Helvetica"/>
              </a:rPr>
              <a:t>Interactive computing </a:t>
            </a:r>
          </a:p>
          <a:p>
            <a:pPr marL="1128713" lvl="2" indent="-214313">
              <a:buFont typeface="Arial"/>
              <a:buChar char="•"/>
            </a:pPr>
            <a:r>
              <a:rPr lang="en-US" dirty="0" smtClean="0">
                <a:solidFill>
                  <a:srgbClr val="272727"/>
                </a:solidFill>
                <a:latin typeface="Helvetica"/>
                <a:cs typeface="Helvetica"/>
              </a:rPr>
              <a:t>Software maintained by domain specialist</a:t>
            </a:r>
          </a:p>
          <a:p>
            <a:pPr marL="1128713" lvl="2" indent="-214313">
              <a:buFont typeface="Arial"/>
              <a:buChar char="•"/>
            </a:pPr>
            <a:r>
              <a:rPr lang="en-US" dirty="0">
                <a:solidFill>
                  <a:srgbClr val="272727"/>
                </a:solidFill>
                <a:latin typeface="Helvetica"/>
                <a:cs typeface="Helvetica"/>
              </a:rPr>
              <a:t>No need for system administration </a:t>
            </a:r>
            <a:r>
              <a:rPr lang="en-US" dirty="0" smtClean="0">
                <a:solidFill>
                  <a:srgbClr val="272727"/>
                </a:solidFill>
                <a:latin typeface="Helvetica"/>
                <a:cs typeface="Helvetica"/>
              </a:rPr>
              <a:t>skills</a:t>
            </a:r>
          </a:p>
          <a:p>
            <a:pPr marL="1128713" lvl="2" indent="-214313">
              <a:buFont typeface="Arial"/>
              <a:buChar char="•"/>
            </a:pPr>
            <a:r>
              <a:rPr lang="en-US" dirty="0" smtClean="0">
                <a:solidFill>
                  <a:srgbClr val="272727"/>
                </a:solidFill>
                <a:latin typeface="Helvetica"/>
                <a:cs typeface="Helvetica"/>
              </a:rPr>
              <a:t>The “Atmosphere” side</a:t>
            </a:r>
          </a:p>
          <a:p>
            <a:pPr marL="671513" lvl="1" indent="-214313">
              <a:buFont typeface="Arial"/>
              <a:buChar char="•"/>
            </a:pPr>
            <a:endParaRPr lang="en-US" sz="800" dirty="0" smtClean="0">
              <a:solidFill>
                <a:srgbClr val="272727"/>
              </a:solidFill>
              <a:latin typeface="Helvetica"/>
              <a:cs typeface="Helvetica"/>
            </a:endParaRPr>
          </a:p>
          <a:p>
            <a:pPr marL="671513" lvl="1" indent="-214313">
              <a:buFont typeface="Arial"/>
              <a:buChar char="•"/>
            </a:pPr>
            <a:r>
              <a:rPr lang="en-US" b="1" dirty="0" smtClean="0">
                <a:solidFill>
                  <a:srgbClr val="272727"/>
                </a:solidFill>
                <a:latin typeface="Helvetica"/>
                <a:cs typeface="Helvetica"/>
              </a:rPr>
              <a:t>Programmable cyberinfrastructure</a:t>
            </a:r>
          </a:p>
          <a:p>
            <a:pPr marL="1128713" lvl="2" indent="-214313">
              <a:buFont typeface="Arial"/>
              <a:buChar char="•"/>
            </a:pPr>
            <a:r>
              <a:rPr lang="en-US" dirty="0" smtClean="0">
                <a:solidFill>
                  <a:srgbClr val="272727"/>
                </a:solidFill>
                <a:latin typeface="Helvetica"/>
                <a:cs typeface="Helvetica"/>
              </a:rPr>
              <a:t>Go beyond batch computing</a:t>
            </a:r>
          </a:p>
          <a:p>
            <a:pPr marL="1128713" lvl="2" indent="-214313">
              <a:buFont typeface="Arial"/>
              <a:buChar char="•"/>
            </a:pPr>
            <a:r>
              <a:rPr lang="en-US" dirty="0" smtClean="0">
                <a:solidFill>
                  <a:srgbClr val="272727"/>
                </a:solidFill>
                <a:latin typeface="Helvetica"/>
                <a:cs typeface="Helvetica"/>
              </a:rPr>
              <a:t>Implement modern cloud computing techniques</a:t>
            </a:r>
          </a:p>
          <a:p>
            <a:pPr marL="1128713" lvl="2" indent="-214313">
              <a:buFont typeface="Arial"/>
              <a:buChar char="•"/>
            </a:pPr>
            <a:r>
              <a:rPr lang="en-US" dirty="0" smtClean="0">
                <a:solidFill>
                  <a:srgbClr val="272727"/>
                </a:solidFill>
                <a:latin typeface="Helvetica"/>
                <a:cs typeface="Helvetica"/>
              </a:rPr>
              <a:t>Common modality for science gateways</a:t>
            </a:r>
          </a:p>
          <a:p>
            <a:pPr marL="1128713" lvl="2" indent="-214313">
              <a:buFont typeface="Arial"/>
              <a:buChar char="•"/>
            </a:pPr>
            <a:r>
              <a:rPr lang="en-US" dirty="0" smtClean="0">
                <a:solidFill>
                  <a:srgbClr val="272727"/>
                </a:solidFill>
                <a:latin typeface="Helvetica"/>
                <a:cs typeface="Helvetica"/>
              </a:rPr>
              <a:t>The “API” side</a:t>
            </a:r>
            <a:endParaRPr lang="en-US" dirty="0">
              <a:solidFill>
                <a:srgbClr val="272727"/>
              </a:solidFill>
              <a:latin typeface="Helvetica"/>
              <a:cs typeface="Helvetica"/>
            </a:endParaRPr>
          </a:p>
        </p:txBody>
      </p:sp>
    </p:spTree>
    <p:extLst>
      <p:ext uri="{BB962C8B-B14F-4D97-AF65-F5344CB8AC3E}">
        <p14:creationId xmlns:p14="http://schemas.microsoft.com/office/powerpoint/2010/main" val="20565970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Box 85"/>
          <p:cNvSpPr txBox="1"/>
          <p:nvPr/>
        </p:nvSpPr>
        <p:spPr>
          <a:xfrm>
            <a:off x="4571271" y="297747"/>
            <a:ext cx="2396425" cy="369332"/>
          </a:xfrm>
          <a:prstGeom prst="rect">
            <a:avLst/>
          </a:prstGeom>
          <a:noFill/>
        </p:spPr>
        <p:txBody>
          <a:bodyPr wrap="none" rtlCol="0">
            <a:spAutoFit/>
          </a:bodyPr>
          <a:lstStyle/>
          <a:p>
            <a:r>
              <a:rPr lang="en-US" dirty="0"/>
              <a:t>To Top </a:t>
            </a:r>
            <a:r>
              <a:rPr lang="en-US" dirty="0" smtClean="0"/>
              <a:t>of Rack Switches</a:t>
            </a:r>
            <a:endParaRPr lang="en-US" dirty="0"/>
          </a:p>
        </p:txBody>
      </p:sp>
      <p:grpSp>
        <p:nvGrpSpPr>
          <p:cNvPr id="8" name="Group 7"/>
          <p:cNvGrpSpPr/>
          <p:nvPr/>
        </p:nvGrpSpPr>
        <p:grpSpPr>
          <a:xfrm>
            <a:off x="3076997" y="667079"/>
            <a:ext cx="5443582" cy="3573081"/>
            <a:chOff x="1874409" y="800100"/>
            <a:chExt cx="5443582" cy="3573081"/>
          </a:xfrm>
        </p:grpSpPr>
        <p:sp>
          <p:nvSpPr>
            <p:cNvPr id="5" name="Rectangle 4"/>
            <p:cNvSpPr/>
            <p:nvPr/>
          </p:nvSpPr>
          <p:spPr>
            <a:xfrm>
              <a:off x="4229100" y="1600200"/>
              <a:ext cx="342900" cy="1714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70000"/>
                </a:lnSpc>
              </a:pPr>
              <a:r>
                <a:rPr lang="en-US" sz="1350"/>
                <a:t>S</a:t>
              </a:r>
            </a:p>
            <a:p>
              <a:pPr algn="ctr">
                <a:lnSpc>
                  <a:spcPct val="70000"/>
                </a:lnSpc>
              </a:pPr>
              <a:r>
                <a:rPr lang="en-US" sz="1350"/>
                <a:t>w</a:t>
              </a:r>
            </a:p>
            <a:p>
              <a:pPr algn="ctr">
                <a:lnSpc>
                  <a:spcPct val="70000"/>
                </a:lnSpc>
              </a:pPr>
              <a:r>
                <a:rPr lang="en-US" sz="1350"/>
                <a:t>I</a:t>
              </a:r>
            </a:p>
            <a:p>
              <a:pPr algn="ctr">
                <a:lnSpc>
                  <a:spcPct val="70000"/>
                </a:lnSpc>
              </a:pPr>
              <a:r>
                <a:rPr lang="en-US" sz="1350"/>
                <a:t>t</a:t>
              </a:r>
            </a:p>
            <a:p>
              <a:pPr algn="ctr">
                <a:lnSpc>
                  <a:spcPct val="70000"/>
                </a:lnSpc>
              </a:pPr>
              <a:r>
                <a:rPr lang="en-US" sz="1350"/>
                <a:t>c</a:t>
              </a:r>
            </a:p>
            <a:p>
              <a:pPr algn="ctr">
                <a:lnSpc>
                  <a:spcPct val="70000"/>
                </a:lnSpc>
              </a:pPr>
              <a:r>
                <a:rPr lang="en-US" sz="1350"/>
                <a:t>h</a:t>
              </a:r>
            </a:p>
            <a:p>
              <a:pPr algn="ctr">
                <a:lnSpc>
                  <a:spcPct val="70000"/>
                </a:lnSpc>
              </a:pPr>
              <a:endParaRPr lang="en-US" sz="1350"/>
            </a:p>
          </p:txBody>
        </p:sp>
        <p:sp>
          <p:nvSpPr>
            <p:cNvPr id="6" name="Rectangle 5"/>
            <p:cNvSpPr/>
            <p:nvPr/>
          </p:nvSpPr>
          <p:spPr>
            <a:xfrm>
              <a:off x="4572000" y="1600200"/>
              <a:ext cx="342900" cy="1714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70000"/>
                </a:lnSpc>
              </a:pPr>
              <a:r>
                <a:rPr lang="en-US" sz="1350"/>
                <a:t>S</a:t>
              </a:r>
            </a:p>
            <a:p>
              <a:pPr algn="ctr">
                <a:lnSpc>
                  <a:spcPct val="70000"/>
                </a:lnSpc>
              </a:pPr>
              <a:r>
                <a:rPr lang="en-US" sz="1350"/>
                <a:t>w</a:t>
              </a:r>
            </a:p>
            <a:p>
              <a:pPr algn="ctr">
                <a:lnSpc>
                  <a:spcPct val="70000"/>
                </a:lnSpc>
              </a:pPr>
              <a:r>
                <a:rPr lang="en-US" sz="1350"/>
                <a:t>I</a:t>
              </a:r>
            </a:p>
            <a:p>
              <a:pPr algn="ctr">
                <a:lnSpc>
                  <a:spcPct val="70000"/>
                </a:lnSpc>
              </a:pPr>
              <a:r>
                <a:rPr lang="en-US" sz="1350"/>
                <a:t>t</a:t>
              </a:r>
            </a:p>
            <a:p>
              <a:pPr algn="ctr">
                <a:lnSpc>
                  <a:spcPct val="70000"/>
                </a:lnSpc>
              </a:pPr>
              <a:r>
                <a:rPr lang="en-US" sz="1350"/>
                <a:t>c</a:t>
              </a:r>
            </a:p>
            <a:p>
              <a:pPr algn="ctr">
                <a:lnSpc>
                  <a:spcPct val="70000"/>
                </a:lnSpc>
              </a:pPr>
              <a:r>
                <a:rPr lang="en-US" sz="1350"/>
                <a:t>h</a:t>
              </a:r>
            </a:p>
            <a:p>
              <a:pPr algn="ctr">
                <a:lnSpc>
                  <a:spcPct val="70000"/>
                </a:lnSpc>
              </a:pPr>
              <a:endParaRPr lang="en-US" sz="1350"/>
            </a:p>
          </p:txBody>
        </p:sp>
        <p:sp>
          <p:nvSpPr>
            <p:cNvPr id="13" name="Round Same Side Corner Rectangle 12"/>
            <p:cNvSpPr/>
            <p:nvPr/>
          </p:nvSpPr>
          <p:spPr>
            <a:xfrm rot="16200000">
              <a:off x="2514600" y="1600200"/>
              <a:ext cx="1714500" cy="1714500"/>
            </a:xfrm>
            <a:prstGeom prst="round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8 Blades</a:t>
              </a:r>
            </a:p>
            <a:p>
              <a:pPr algn="ctr"/>
              <a:endParaRPr lang="en-US" sz="1350"/>
            </a:p>
            <a:p>
              <a:pPr algn="ctr"/>
              <a:endParaRPr lang="en-US" sz="1350"/>
            </a:p>
            <a:p>
              <a:pPr algn="ctr"/>
              <a:endParaRPr lang="en-US" sz="1350"/>
            </a:p>
          </p:txBody>
        </p:sp>
        <p:sp>
          <p:nvSpPr>
            <p:cNvPr id="14" name="Round Same Side Corner Rectangle 13"/>
            <p:cNvSpPr/>
            <p:nvPr/>
          </p:nvSpPr>
          <p:spPr>
            <a:xfrm rot="5400000">
              <a:off x="4914900" y="1600200"/>
              <a:ext cx="1714500" cy="1714500"/>
            </a:xfrm>
            <a:prstGeom prst="round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8 Blades</a:t>
              </a:r>
            </a:p>
            <a:p>
              <a:pPr algn="ctr"/>
              <a:endParaRPr lang="en-US" sz="1350"/>
            </a:p>
            <a:p>
              <a:pPr algn="ctr"/>
              <a:endParaRPr lang="en-US" sz="1350"/>
            </a:p>
            <a:p>
              <a:pPr algn="ctr"/>
              <a:endParaRPr lang="en-US" sz="1350"/>
            </a:p>
          </p:txBody>
        </p:sp>
        <p:cxnSp>
          <p:nvCxnSpPr>
            <p:cNvPr id="19" name="Straight Arrow Connector 18"/>
            <p:cNvCxnSpPr/>
            <p:nvPr/>
          </p:nvCxnSpPr>
          <p:spPr>
            <a:xfrm>
              <a:off x="4000500" y="1771650"/>
              <a:ext cx="2286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000500" y="1943100"/>
              <a:ext cx="2286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4000500" y="2114550"/>
              <a:ext cx="2286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000500" y="2286000"/>
              <a:ext cx="2286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4000500" y="2628900"/>
              <a:ext cx="2286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4000500" y="2800350"/>
              <a:ext cx="2286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000500" y="2971800"/>
              <a:ext cx="2286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000500" y="3143250"/>
              <a:ext cx="2286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rot="10800000">
              <a:off x="4914900" y="3143250"/>
              <a:ext cx="2286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10800000">
              <a:off x="4914900" y="2971800"/>
              <a:ext cx="2286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10800000">
              <a:off x="4914900" y="2800350"/>
              <a:ext cx="2286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10800000">
              <a:off x="4914900" y="2628900"/>
              <a:ext cx="2286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10800000">
              <a:off x="4914900" y="2286000"/>
              <a:ext cx="2286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rot="10800000">
              <a:off x="4914900" y="2114550"/>
              <a:ext cx="2286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rot="10800000">
              <a:off x="4914900" y="1943100"/>
              <a:ext cx="2286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914900" y="1771650"/>
              <a:ext cx="2286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rot="16200000">
              <a:off x="3301164" y="2206388"/>
              <a:ext cx="854722" cy="507831"/>
            </a:xfrm>
            <a:prstGeom prst="rect">
              <a:avLst/>
            </a:prstGeom>
            <a:noFill/>
          </p:spPr>
          <p:txBody>
            <a:bodyPr wrap="none" rtlCol="0">
              <a:spAutoFit/>
            </a:bodyPr>
            <a:lstStyle/>
            <a:p>
              <a:pPr algn="ctr"/>
              <a:r>
                <a:rPr lang="en-US" sz="1350">
                  <a:solidFill>
                    <a:srgbClr val="FF0000"/>
                  </a:solidFill>
                </a:rPr>
                <a:t>10 Gb/s</a:t>
              </a:r>
            </a:p>
            <a:p>
              <a:pPr algn="ctr"/>
              <a:r>
                <a:rPr lang="en-US" sz="1350">
                  <a:solidFill>
                    <a:srgbClr val="FF0000"/>
                  </a:solidFill>
                </a:rPr>
                <a:t>per blade</a:t>
              </a:r>
            </a:p>
          </p:txBody>
        </p:sp>
        <p:sp>
          <p:nvSpPr>
            <p:cNvPr id="51" name="TextBox 50"/>
            <p:cNvSpPr txBox="1"/>
            <p:nvPr/>
          </p:nvSpPr>
          <p:spPr>
            <a:xfrm rot="5400000">
              <a:off x="5015663" y="2206389"/>
              <a:ext cx="854722" cy="507831"/>
            </a:xfrm>
            <a:prstGeom prst="rect">
              <a:avLst/>
            </a:prstGeom>
            <a:noFill/>
          </p:spPr>
          <p:txBody>
            <a:bodyPr wrap="none" rtlCol="0">
              <a:spAutoFit/>
            </a:bodyPr>
            <a:lstStyle/>
            <a:p>
              <a:pPr algn="ctr"/>
              <a:r>
                <a:rPr lang="en-US" sz="1350">
                  <a:solidFill>
                    <a:srgbClr val="FF0000"/>
                  </a:solidFill>
                </a:rPr>
                <a:t>10 GB/s</a:t>
              </a:r>
            </a:p>
            <a:p>
              <a:pPr algn="ctr"/>
              <a:r>
                <a:rPr lang="en-US" sz="1350">
                  <a:solidFill>
                    <a:srgbClr val="FF0000"/>
                  </a:solidFill>
                </a:rPr>
                <a:t>per blade</a:t>
              </a:r>
            </a:p>
          </p:txBody>
        </p:sp>
        <p:cxnSp>
          <p:nvCxnSpPr>
            <p:cNvPr id="54" name="Straight Connector 53"/>
            <p:cNvCxnSpPr/>
            <p:nvPr/>
          </p:nvCxnSpPr>
          <p:spPr>
            <a:xfrm>
              <a:off x="4343400" y="3028950"/>
              <a:ext cx="4572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4343400" y="3143250"/>
              <a:ext cx="4572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61" name="Oval 60"/>
            <p:cNvSpPr/>
            <p:nvPr/>
          </p:nvSpPr>
          <p:spPr>
            <a:xfrm>
              <a:off x="4629150" y="2914650"/>
              <a:ext cx="57150" cy="342900"/>
            </a:xfrm>
            <a:prstGeom prst="ellipse">
              <a:avLst/>
            </a:prstGeom>
            <a:no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2" name="Oval 61"/>
            <p:cNvSpPr/>
            <p:nvPr/>
          </p:nvSpPr>
          <p:spPr>
            <a:xfrm>
              <a:off x="4457700" y="2914650"/>
              <a:ext cx="57150" cy="342900"/>
            </a:xfrm>
            <a:prstGeom prst="ellipse">
              <a:avLst/>
            </a:prstGeom>
            <a:no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9" name="Frame 68"/>
            <p:cNvSpPr/>
            <p:nvPr/>
          </p:nvSpPr>
          <p:spPr>
            <a:xfrm>
              <a:off x="2171700" y="1257300"/>
              <a:ext cx="4857750" cy="240030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70" name="TextBox 69"/>
            <p:cNvSpPr txBox="1"/>
            <p:nvPr/>
          </p:nvSpPr>
          <p:spPr>
            <a:xfrm>
              <a:off x="4286251" y="1257300"/>
              <a:ext cx="694421" cy="300082"/>
            </a:xfrm>
            <a:prstGeom prst="rect">
              <a:avLst/>
            </a:prstGeom>
            <a:noFill/>
          </p:spPr>
          <p:txBody>
            <a:bodyPr wrap="none" rtlCol="0">
              <a:spAutoFit/>
            </a:bodyPr>
            <a:lstStyle/>
            <a:p>
              <a:r>
                <a:rPr lang="en-US" sz="1350"/>
                <a:t>Chassis</a:t>
              </a:r>
            </a:p>
          </p:txBody>
        </p:sp>
        <p:sp>
          <p:nvSpPr>
            <p:cNvPr id="68" name="TextBox 67"/>
            <p:cNvSpPr txBox="1"/>
            <p:nvPr/>
          </p:nvSpPr>
          <p:spPr>
            <a:xfrm>
              <a:off x="4070246" y="3657600"/>
              <a:ext cx="1020024" cy="715581"/>
            </a:xfrm>
            <a:prstGeom prst="rect">
              <a:avLst/>
            </a:prstGeom>
            <a:noFill/>
          </p:spPr>
          <p:txBody>
            <a:bodyPr wrap="none" rtlCol="0">
              <a:spAutoFit/>
            </a:bodyPr>
            <a:lstStyle/>
            <a:p>
              <a:pPr algn="ctr"/>
              <a:r>
                <a:rPr lang="en-US" sz="1350">
                  <a:solidFill>
                    <a:srgbClr val="F79646"/>
                  </a:solidFill>
                </a:rPr>
                <a:t>2 x 40 Gb/s</a:t>
              </a:r>
            </a:p>
            <a:p>
              <a:pPr algn="ctr"/>
              <a:r>
                <a:rPr lang="en-US" sz="1350">
                  <a:solidFill>
                    <a:srgbClr val="F79646"/>
                  </a:solidFill>
                </a:rPr>
                <a:t>Inter-switch</a:t>
              </a:r>
            </a:p>
            <a:p>
              <a:pPr algn="ctr"/>
              <a:r>
                <a:rPr lang="en-US" sz="1350">
                  <a:solidFill>
                    <a:srgbClr val="F79646"/>
                  </a:solidFill>
                </a:rPr>
                <a:t>links</a:t>
              </a:r>
            </a:p>
          </p:txBody>
        </p:sp>
        <p:sp>
          <p:nvSpPr>
            <p:cNvPr id="71" name="Lightning Bolt 70"/>
            <p:cNvSpPr/>
            <p:nvPr/>
          </p:nvSpPr>
          <p:spPr>
            <a:xfrm rot="16200000">
              <a:off x="2514600" y="3657600"/>
              <a:ext cx="685800" cy="685800"/>
            </a:xfrm>
            <a:prstGeom prst="lightningBolt">
              <a:avLst/>
            </a:prstGeom>
            <a:solidFill>
              <a:srgbClr val="FFFF00"/>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F79646"/>
                </a:solidFill>
              </a:endParaRPr>
            </a:p>
          </p:txBody>
        </p:sp>
        <p:sp>
          <p:nvSpPr>
            <p:cNvPr id="72" name="Lightning Bolt 71"/>
            <p:cNvSpPr/>
            <p:nvPr/>
          </p:nvSpPr>
          <p:spPr>
            <a:xfrm rot="10800000">
              <a:off x="5943600" y="3657600"/>
              <a:ext cx="685800" cy="685800"/>
            </a:xfrm>
            <a:prstGeom prst="lightningBolt">
              <a:avLst/>
            </a:prstGeom>
            <a:solidFill>
              <a:srgbClr val="FFFF00"/>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3" name="Sun 72"/>
            <p:cNvSpPr/>
            <p:nvPr/>
          </p:nvSpPr>
          <p:spPr>
            <a:xfrm>
              <a:off x="6743700" y="1657350"/>
              <a:ext cx="285750" cy="285750"/>
            </a:xfrm>
            <a:prstGeom prst="sun">
              <a:avLst/>
            </a:prstGeom>
            <a:solidFill>
              <a:srgbClr val="00FF00"/>
            </a:solidFill>
            <a:ln>
              <a:solidFill>
                <a:srgbClr val="CCFFC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4" name="Sun 73"/>
            <p:cNvSpPr/>
            <p:nvPr/>
          </p:nvSpPr>
          <p:spPr>
            <a:xfrm>
              <a:off x="6743700" y="2800350"/>
              <a:ext cx="285750" cy="285750"/>
            </a:xfrm>
            <a:prstGeom prst="sun">
              <a:avLst/>
            </a:prstGeom>
            <a:solidFill>
              <a:srgbClr val="00FF00"/>
            </a:solidFill>
            <a:ln>
              <a:solidFill>
                <a:srgbClr val="CCFFC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5" name="Sun 74"/>
            <p:cNvSpPr/>
            <p:nvPr/>
          </p:nvSpPr>
          <p:spPr>
            <a:xfrm>
              <a:off x="6743700" y="2228850"/>
              <a:ext cx="285750" cy="285750"/>
            </a:xfrm>
            <a:prstGeom prst="sun">
              <a:avLst/>
            </a:prstGeom>
            <a:solidFill>
              <a:srgbClr val="00FF00"/>
            </a:solidFill>
            <a:ln>
              <a:solidFill>
                <a:srgbClr val="CCFFC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6" name="Sun 75"/>
            <p:cNvSpPr/>
            <p:nvPr/>
          </p:nvSpPr>
          <p:spPr>
            <a:xfrm>
              <a:off x="2171700" y="1657350"/>
              <a:ext cx="285750" cy="285750"/>
            </a:xfrm>
            <a:prstGeom prst="sun">
              <a:avLst/>
            </a:prstGeom>
            <a:solidFill>
              <a:srgbClr val="00FF00"/>
            </a:solidFill>
            <a:ln>
              <a:solidFill>
                <a:srgbClr val="CCFFC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7" name="Sun 76"/>
            <p:cNvSpPr/>
            <p:nvPr/>
          </p:nvSpPr>
          <p:spPr>
            <a:xfrm>
              <a:off x="2171700" y="2228850"/>
              <a:ext cx="285750" cy="285750"/>
            </a:xfrm>
            <a:prstGeom prst="sun">
              <a:avLst/>
            </a:prstGeom>
            <a:solidFill>
              <a:srgbClr val="00FF00"/>
            </a:solidFill>
            <a:ln>
              <a:solidFill>
                <a:srgbClr val="CCFFC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8" name="Sun 77"/>
            <p:cNvSpPr/>
            <p:nvPr/>
          </p:nvSpPr>
          <p:spPr>
            <a:xfrm>
              <a:off x="2171700" y="2914650"/>
              <a:ext cx="285750" cy="285750"/>
            </a:xfrm>
            <a:prstGeom prst="sun">
              <a:avLst/>
            </a:prstGeom>
            <a:solidFill>
              <a:srgbClr val="00FF00"/>
            </a:solidFill>
            <a:ln>
              <a:solidFill>
                <a:srgbClr val="CCFFC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9" name="TextBox 78"/>
            <p:cNvSpPr txBox="1"/>
            <p:nvPr/>
          </p:nvSpPr>
          <p:spPr>
            <a:xfrm rot="16200000">
              <a:off x="1667621" y="2182865"/>
              <a:ext cx="713657" cy="300082"/>
            </a:xfrm>
            <a:prstGeom prst="rect">
              <a:avLst/>
            </a:prstGeom>
            <a:noFill/>
          </p:spPr>
          <p:txBody>
            <a:bodyPr wrap="none" rtlCol="0">
              <a:spAutoFit/>
            </a:bodyPr>
            <a:lstStyle/>
            <a:p>
              <a:r>
                <a:rPr lang="en-US" sz="1350">
                  <a:solidFill>
                    <a:srgbClr val="00FF00"/>
                  </a:solidFill>
                </a:rPr>
                <a:t>Cooling</a:t>
              </a:r>
            </a:p>
          </p:txBody>
        </p:sp>
        <p:sp>
          <p:nvSpPr>
            <p:cNvPr id="80" name="Rectangle 79"/>
            <p:cNvSpPr/>
            <p:nvPr/>
          </p:nvSpPr>
          <p:spPr>
            <a:xfrm rot="5400000">
              <a:off x="6811121" y="2182865"/>
              <a:ext cx="713657" cy="300082"/>
            </a:xfrm>
            <a:prstGeom prst="rect">
              <a:avLst/>
            </a:prstGeom>
          </p:spPr>
          <p:txBody>
            <a:bodyPr wrap="none">
              <a:spAutoFit/>
            </a:bodyPr>
            <a:lstStyle/>
            <a:p>
              <a:r>
                <a:rPr lang="en-US" sz="1350">
                  <a:solidFill>
                    <a:srgbClr val="00FF00"/>
                  </a:solidFill>
                </a:rPr>
                <a:t>Cooling</a:t>
              </a:r>
            </a:p>
          </p:txBody>
        </p:sp>
        <p:cxnSp>
          <p:nvCxnSpPr>
            <p:cNvPr id="82" name="Straight Arrow Connector 81"/>
            <p:cNvCxnSpPr/>
            <p:nvPr/>
          </p:nvCxnSpPr>
          <p:spPr>
            <a:xfrm flipV="1">
              <a:off x="4400550" y="800100"/>
              <a:ext cx="0" cy="91440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4743450" y="800100"/>
              <a:ext cx="0" cy="91440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V="1">
              <a:off x="4857750" y="800100"/>
              <a:ext cx="0" cy="91440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4286250" y="800100"/>
              <a:ext cx="0" cy="91440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89" name="Oval 88"/>
            <p:cNvSpPr/>
            <p:nvPr/>
          </p:nvSpPr>
          <p:spPr>
            <a:xfrm>
              <a:off x="4629150" y="971550"/>
              <a:ext cx="342900" cy="57150"/>
            </a:xfrm>
            <a:prstGeom prst="ellipse">
              <a:avLst/>
            </a:prstGeom>
            <a:no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0" name="Oval 89"/>
            <p:cNvSpPr/>
            <p:nvPr/>
          </p:nvSpPr>
          <p:spPr>
            <a:xfrm>
              <a:off x="4171950" y="971550"/>
              <a:ext cx="342900" cy="57150"/>
            </a:xfrm>
            <a:prstGeom prst="ellipse">
              <a:avLst/>
            </a:prstGeom>
            <a:no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4" name="TextBox 3"/>
          <p:cNvSpPr txBox="1"/>
          <p:nvPr/>
        </p:nvSpPr>
        <p:spPr>
          <a:xfrm>
            <a:off x="109218" y="1393325"/>
            <a:ext cx="2673874" cy="646331"/>
          </a:xfrm>
          <a:prstGeom prst="rect">
            <a:avLst/>
          </a:prstGeom>
          <a:noFill/>
        </p:spPr>
        <p:txBody>
          <a:bodyPr wrap="none" rtlCol="0">
            <a:spAutoFit/>
          </a:bodyPr>
          <a:lstStyle/>
          <a:p>
            <a:r>
              <a:rPr lang="en-US" dirty="0" smtClean="0"/>
              <a:t>Sixteen blades per chasses</a:t>
            </a:r>
          </a:p>
          <a:p>
            <a:r>
              <a:rPr lang="en-US" dirty="0" smtClean="0"/>
              <a:t>Two switches per chassis</a:t>
            </a:r>
            <a:endParaRPr lang="en-US" dirty="0"/>
          </a:p>
        </p:txBody>
      </p:sp>
      <p:sp>
        <p:nvSpPr>
          <p:cNvPr id="58" name="Title 1"/>
          <p:cNvSpPr>
            <a:spLocks noGrp="1"/>
          </p:cNvSpPr>
          <p:nvPr>
            <p:ph type="title"/>
          </p:nvPr>
        </p:nvSpPr>
        <p:spPr>
          <a:xfrm>
            <a:off x="457200" y="205979"/>
            <a:ext cx="8229600" cy="857250"/>
          </a:xfrm>
        </p:spPr>
        <p:txBody>
          <a:bodyPr>
            <a:normAutofit fontScale="90000"/>
          </a:bodyPr>
          <a:lstStyle/>
          <a:p>
            <a:r>
              <a:rPr lang="en-US" dirty="0" smtClean="0">
                <a:solidFill>
                  <a:srgbClr val="7D0224"/>
                </a:solidFill>
              </a:rPr>
              <a:t>Network Topology </a:t>
            </a:r>
            <a:r>
              <a:rPr lang="en-US" sz="2000" dirty="0" smtClean="0">
                <a:solidFill>
                  <a:srgbClr val="7D0224"/>
                </a:solidFill>
              </a:rPr>
              <a:t>(cont.)</a:t>
            </a:r>
            <a:br>
              <a:rPr lang="en-US" sz="2000" dirty="0" smtClean="0">
                <a:solidFill>
                  <a:srgbClr val="7D0224"/>
                </a:solidFill>
              </a:rPr>
            </a:br>
            <a:r>
              <a:rPr lang="en-US" dirty="0"/>
              <a:t>	</a:t>
            </a:r>
            <a:r>
              <a:rPr lang="en-US" dirty="0" smtClean="0"/>
              <a:t>	                        </a:t>
            </a:r>
            <a:r>
              <a:rPr lang="en-US" sz="2025" dirty="0" smtClean="0"/>
              <a:t>Chassis</a:t>
            </a:r>
            <a:endParaRPr lang="en-US" sz="2025" dirty="0"/>
          </a:p>
        </p:txBody>
      </p:sp>
      <p:grpSp>
        <p:nvGrpSpPr>
          <p:cNvPr id="59" name="Group 58"/>
          <p:cNvGrpSpPr/>
          <p:nvPr/>
        </p:nvGrpSpPr>
        <p:grpSpPr>
          <a:xfrm>
            <a:off x="545649" y="3010229"/>
            <a:ext cx="1633693" cy="369332"/>
            <a:chOff x="2373457" y="4006837"/>
            <a:chExt cx="1633693" cy="369332"/>
          </a:xfrm>
        </p:grpSpPr>
        <p:cxnSp>
          <p:nvCxnSpPr>
            <p:cNvPr id="60" name="Straight Connector 59"/>
            <p:cNvCxnSpPr/>
            <p:nvPr/>
          </p:nvCxnSpPr>
          <p:spPr>
            <a:xfrm>
              <a:off x="2373457" y="4203306"/>
              <a:ext cx="628650"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3092669" y="4006837"/>
              <a:ext cx="914481" cy="369332"/>
            </a:xfrm>
            <a:prstGeom prst="rect">
              <a:avLst/>
            </a:prstGeom>
            <a:noFill/>
          </p:spPr>
          <p:txBody>
            <a:bodyPr wrap="none" rtlCol="0">
              <a:spAutoFit/>
            </a:bodyPr>
            <a:lstStyle/>
            <a:p>
              <a:r>
                <a:rPr lang="en-US" dirty="0" smtClean="0">
                  <a:solidFill>
                    <a:schemeClr val="accent6"/>
                  </a:solidFill>
                </a:rPr>
                <a:t>40 Gb/s</a:t>
              </a:r>
              <a:endParaRPr lang="en-US" dirty="0">
                <a:solidFill>
                  <a:schemeClr val="accent6"/>
                </a:solidFill>
              </a:endParaRPr>
            </a:p>
          </p:txBody>
        </p:sp>
      </p:grpSp>
      <p:grpSp>
        <p:nvGrpSpPr>
          <p:cNvPr id="64" name="Group 63"/>
          <p:cNvGrpSpPr/>
          <p:nvPr/>
        </p:nvGrpSpPr>
        <p:grpSpPr>
          <a:xfrm>
            <a:off x="545649" y="2711263"/>
            <a:ext cx="1633693" cy="369332"/>
            <a:chOff x="2373457" y="4006837"/>
            <a:chExt cx="1633693" cy="369332"/>
          </a:xfrm>
        </p:grpSpPr>
        <p:cxnSp>
          <p:nvCxnSpPr>
            <p:cNvPr id="65" name="Straight Connector 64"/>
            <p:cNvCxnSpPr/>
            <p:nvPr/>
          </p:nvCxnSpPr>
          <p:spPr>
            <a:xfrm>
              <a:off x="2373457" y="4203306"/>
              <a:ext cx="62865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3092669" y="4006837"/>
              <a:ext cx="914481" cy="369332"/>
            </a:xfrm>
            <a:prstGeom prst="rect">
              <a:avLst/>
            </a:prstGeom>
            <a:noFill/>
          </p:spPr>
          <p:txBody>
            <a:bodyPr wrap="none" rtlCol="0">
              <a:spAutoFit/>
            </a:bodyPr>
            <a:lstStyle/>
            <a:p>
              <a:r>
                <a:rPr lang="en-US" dirty="0">
                  <a:solidFill>
                    <a:srgbClr val="FF0000"/>
                  </a:solidFill>
                </a:rPr>
                <a:t>1</a:t>
              </a:r>
              <a:r>
                <a:rPr lang="en-US" dirty="0" smtClean="0">
                  <a:solidFill>
                    <a:srgbClr val="FF0000"/>
                  </a:solidFill>
                </a:rPr>
                <a:t>0 Gb/s</a:t>
              </a:r>
              <a:endParaRPr lang="en-US" dirty="0">
                <a:solidFill>
                  <a:srgbClr val="FF0000"/>
                </a:solidFill>
              </a:endParaRPr>
            </a:p>
          </p:txBody>
        </p:sp>
      </p:grpSp>
      <p:grpSp>
        <p:nvGrpSpPr>
          <p:cNvPr id="67" name="Group 66"/>
          <p:cNvGrpSpPr/>
          <p:nvPr/>
        </p:nvGrpSpPr>
        <p:grpSpPr>
          <a:xfrm>
            <a:off x="545649" y="3368241"/>
            <a:ext cx="1554752" cy="369332"/>
            <a:chOff x="163061" y="1767049"/>
            <a:chExt cx="1554752" cy="369332"/>
          </a:xfrm>
        </p:grpSpPr>
        <p:sp>
          <p:nvSpPr>
            <p:cNvPr id="81" name="Oval 80"/>
            <p:cNvSpPr/>
            <p:nvPr/>
          </p:nvSpPr>
          <p:spPr>
            <a:xfrm>
              <a:off x="163061" y="1871026"/>
              <a:ext cx="832236" cy="119820"/>
            </a:xfrm>
            <a:prstGeom prst="ellipse">
              <a:avLst/>
            </a:prstGeom>
            <a:noFill/>
            <a:ln w="5715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3" name="TextBox 82"/>
            <p:cNvSpPr txBox="1"/>
            <p:nvPr/>
          </p:nvSpPr>
          <p:spPr>
            <a:xfrm>
              <a:off x="1143150" y="1767049"/>
              <a:ext cx="574663" cy="369332"/>
            </a:xfrm>
            <a:prstGeom prst="rect">
              <a:avLst/>
            </a:prstGeom>
            <a:noFill/>
          </p:spPr>
          <p:txBody>
            <a:bodyPr wrap="square" rtlCol="0">
              <a:spAutoFit/>
            </a:bodyPr>
            <a:lstStyle/>
            <a:p>
              <a:r>
                <a:rPr lang="en-US" dirty="0" smtClean="0">
                  <a:solidFill>
                    <a:schemeClr val="accent6">
                      <a:lumMod val="75000"/>
                    </a:schemeClr>
                  </a:solidFill>
                </a:rPr>
                <a:t>LAG</a:t>
              </a:r>
              <a:endParaRPr lang="en-US" dirty="0">
                <a:solidFill>
                  <a:schemeClr val="accent6">
                    <a:lumMod val="75000"/>
                  </a:schemeClr>
                </a:solidFill>
              </a:endParaRPr>
            </a:p>
          </p:txBody>
        </p:sp>
      </p:grpSp>
    </p:spTree>
    <p:extLst>
      <p:ext uri="{BB962C8B-B14F-4D97-AF65-F5344CB8AC3E}">
        <p14:creationId xmlns:p14="http://schemas.microsoft.com/office/powerpoint/2010/main" val="1371598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7D0224"/>
                </a:solidFill>
              </a:rPr>
              <a:t>Network Topology  </a:t>
            </a:r>
            <a:r>
              <a:rPr lang="en-US" sz="2000" dirty="0" smtClean="0">
                <a:solidFill>
                  <a:srgbClr val="7D0224"/>
                </a:solidFill>
              </a:rPr>
              <a:t>(cont.)</a:t>
            </a:r>
            <a:br>
              <a:rPr lang="en-US" sz="2000" dirty="0" smtClean="0">
                <a:solidFill>
                  <a:srgbClr val="7D0224"/>
                </a:solidFill>
              </a:rPr>
            </a:br>
            <a:r>
              <a:rPr lang="en-US" dirty="0"/>
              <a:t>	</a:t>
            </a:r>
            <a:r>
              <a:rPr lang="en-US" dirty="0" smtClean="0"/>
              <a:t>	                 </a:t>
            </a:r>
            <a:r>
              <a:rPr lang="en-US" sz="2025" dirty="0" smtClean="0"/>
              <a:t>Chassis </a:t>
            </a:r>
            <a:r>
              <a:rPr lang="en-US" sz="2025" dirty="0"/>
              <a:t>to Top of Rack</a:t>
            </a:r>
          </a:p>
        </p:txBody>
      </p:sp>
      <p:sp>
        <p:nvSpPr>
          <p:cNvPr id="7" name="Frame 6"/>
          <p:cNvSpPr/>
          <p:nvPr/>
        </p:nvSpPr>
        <p:spPr>
          <a:xfrm>
            <a:off x="5886450" y="3143250"/>
            <a:ext cx="971550" cy="68580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10" name="Rectangle 9"/>
          <p:cNvSpPr/>
          <p:nvPr/>
        </p:nvSpPr>
        <p:spPr>
          <a:xfrm>
            <a:off x="3486150" y="1885950"/>
            <a:ext cx="19431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Top of Rack</a:t>
            </a:r>
          </a:p>
          <a:p>
            <a:pPr algn="ctr"/>
            <a:r>
              <a:rPr lang="en-US" sz="1350"/>
              <a:t>Switch</a:t>
            </a:r>
          </a:p>
        </p:txBody>
      </p:sp>
      <p:cxnSp>
        <p:nvCxnSpPr>
          <p:cNvPr id="18" name="Straight Connector 17"/>
          <p:cNvCxnSpPr/>
          <p:nvPr/>
        </p:nvCxnSpPr>
        <p:spPr>
          <a:xfrm flipH="1">
            <a:off x="4972050" y="2914650"/>
            <a:ext cx="131445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086350" y="2857500"/>
            <a:ext cx="125730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5200650" y="2571750"/>
            <a:ext cx="0" cy="2286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5200650" y="2800350"/>
            <a:ext cx="131445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5314950" y="2571750"/>
            <a:ext cx="0" cy="17145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5314950" y="2743200"/>
            <a:ext cx="125730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6572250" y="2743200"/>
            <a:ext cx="0" cy="8001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6286500" y="2914650"/>
            <a:ext cx="0" cy="4572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6515100" y="2800350"/>
            <a:ext cx="0" cy="5715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6343650" y="2857500"/>
            <a:ext cx="0" cy="6858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5086350" y="2571750"/>
            <a:ext cx="0" cy="28575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4972050" y="2571750"/>
            <a:ext cx="0" cy="3429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V="1">
            <a:off x="3657600" y="2571750"/>
            <a:ext cx="0" cy="3429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3714750" y="2571750"/>
            <a:ext cx="0" cy="3429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V="1">
            <a:off x="3600450" y="2571750"/>
            <a:ext cx="0" cy="3429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V="1">
            <a:off x="3543300" y="2571750"/>
            <a:ext cx="0" cy="3429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4572000" y="2571750"/>
            <a:ext cx="0" cy="3429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4629150" y="2571750"/>
            <a:ext cx="0" cy="3429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4514850" y="2571750"/>
            <a:ext cx="0" cy="3429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flipV="1">
            <a:off x="4457700" y="2571750"/>
            <a:ext cx="0" cy="3429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flipV="1">
            <a:off x="4114800" y="2571750"/>
            <a:ext cx="0" cy="3429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V="1">
            <a:off x="4171950" y="2571750"/>
            <a:ext cx="0" cy="3429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V="1">
            <a:off x="4057650" y="2571750"/>
            <a:ext cx="0" cy="3429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V="1">
            <a:off x="4000500" y="2571750"/>
            <a:ext cx="0" cy="3429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18" name="Oval 117"/>
          <p:cNvSpPr/>
          <p:nvPr/>
        </p:nvSpPr>
        <p:spPr>
          <a:xfrm>
            <a:off x="5143500" y="2628900"/>
            <a:ext cx="285750" cy="57150"/>
          </a:xfrm>
          <a:prstGeom prst="ellipse">
            <a:avLst/>
          </a:prstGeom>
          <a:no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9" name="Oval 118"/>
          <p:cNvSpPr/>
          <p:nvPr/>
        </p:nvSpPr>
        <p:spPr>
          <a:xfrm>
            <a:off x="4857750" y="2743200"/>
            <a:ext cx="285750" cy="57150"/>
          </a:xfrm>
          <a:prstGeom prst="ellipse">
            <a:avLst/>
          </a:prstGeom>
          <a:no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nvGrpSpPr>
          <p:cNvPr id="123" name="Group 122"/>
          <p:cNvGrpSpPr/>
          <p:nvPr/>
        </p:nvGrpSpPr>
        <p:grpSpPr>
          <a:xfrm>
            <a:off x="4514850" y="3028950"/>
            <a:ext cx="57150" cy="285750"/>
            <a:chOff x="4495800" y="4114800"/>
            <a:chExt cx="76200" cy="381000"/>
          </a:xfrm>
        </p:grpSpPr>
        <p:sp>
          <p:nvSpPr>
            <p:cNvPr id="120" name="Oval 119"/>
            <p:cNvSpPr/>
            <p:nvPr/>
          </p:nvSpPr>
          <p:spPr>
            <a:xfrm>
              <a:off x="4495800" y="4114800"/>
              <a:ext cx="76200" cy="76200"/>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1" name="Oval 120"/>
            <p:cNvSpPr/>
            <p:nvPr/>
          </p:nvSpPr>
          <p:spPr>
            <a:xfrm>
              <a:off x="4495800" y="4267200"/>
              <a:ext cx="76200" cy="76200"/>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2" name="Oval 121"/>
            <p:cNvSpPr/>
            <p:nvPr/>
          </p:nvSpPr>
          <p:spPr>
            <a:xfrm>
              <a:off x="4495800" y="4419600"/>
              <a:ext cx="76200" cy="76200"/>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124" name="Group 123"/>
          <p:cNvGrpSpPr/>
          <p:nvPr/>
        </p:nvGrpSpPr>
        <p:grpSpPr>
          <a:xfrm>
            <a:off x="4057650" y="3028950"/>
            <a:ext cx="57150" cy="285750"/>
            <a:chOff x="4495800" y="4114800"/>
            <a:chExt cx="76200" cy="381000"/>
          </a:xfrm>
        </p:grpSpPr>
        <p:sp>
          <p:nvSpPr>
            <p:cNvPr id="125" name="Oval 124"/>
            <p:cNvSpPr/>
            <p:nvPr/>
          </p:nvSpPr>
          <p:spPr>
            <a:xfrm>
              <a:off x="4495800" y="4114800"/>
              <a:ext cx="76200" cy="76200"/>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6" name="Oval 125"/>
            <p:cNvSpPr/>
            <p:nvPr/>
          </p:nvSpPr>
          <p:spPr>
            <a:xfrm>
              <a:off x="4495800" y="4267200"/>
              <a:ext cx="76200" cy="76200"/>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7" name="Oval 126"/>
            <p:cNvSpPr/>
            <p:nvPr/>
          </p:nvSpPr>
          <p:spPr>
            <a:xfrm>
              <a:off x="4495800" y="4419600"/>
              <a:ext cx="76200" cy="76200"/>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128" name="Group 127"/>
          <p:cNvGrpSpPr/>
          <p:nvPr/>
        </p:nvGrpSpPr>
        <p:grpSpPr>
          <a:xfrm>
            <a:off x="3600450" y="3028950"/>
            <a:ext cx="57150" cy="285750"/>
            <a:chOff x="4495800" y="4114800"/>
            <a:chExt cx="76200" cy="381000"/>
          </a:xfrm>
        </p:grpSpPr>
        <p:sp>
          <p:nvSpPr>
            <p:cNvPr id="129" name="Oval 128"/>
            <p:cNvSpPr/>
            <p:nvPr/>
          </p:nvSpPr>
          <p:spPr>
            <a:xfrm>
              <a:off x="4495800" y="4114800"/>
              <a:ext cx="76200" cy="76200"/>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0" name="Oval 129"/>
            <p:cNvSpPr/>
            <p:nvPr/>
          </p:nvSpPr>
          <p:spPr>
            <a:xfrm>
              <a:off x="4495800" y="4267200"/>
              <a:ext cx="76200" cy="76200"/>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1" name="Oval 130"/>
            <p:cNvSpPr/>
            <p:nvPr/>
          </p:nvSpPr>
          <p:spPr>
            <a:xfrm>
              <a:off x="4495800" y="4419600"/>
              <a:ext cx="76200" cy="76200"/>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3" name="TextBox 2"/>
          <p:cNvSpPr txBox="1"/>
          <p:nvPr/>
        </p:nvSpPr>
        <p:spPr>
          <a:xfrm>
            <a:off x="2536505" y="3415784"/>
            <a:ext cx="2127890" cy="369332"/>
          </a:xfrm>
          <a:prstGeom prst="rect">
            <a:avLst/>
          </a:prstGeom>
          <a:noFill/>
        </p:spPr>
        <p:txBody>
          <a:bodyPr wrap="none" rtlCol="0">
            <a:spAutoFit/>
          </a:bodyPr>
          <a:lstStyle/>
          <a:p>
            <a:r>
              <a:rPr lang="en-US" smtClean="0"/>
              <a:t>Four chassis per rack</a:t>
            </a:r>
            <a:endParaRPr lang="en-US"/>
          </a:p>
        </p:txBody>
      </p:sp>
      <p:sp>
        <p:nvSpPr>
          <p:cNvPr id="4" name="TextBox 3"/>
          <p:cNvSpPr txBox="1"/>
          <p:nvPr/>
        </p:nvSpPr>
        <p:spPr>
          <a:xfrm>
            <a:off x="5261776" y="3930133"/>
            <a:ext cx="2506648" cy="369332"/>
          </a:xfrm>
          <a:prstGeom prst="rect">
            <a:avLst/>
          </a:prstGeom>
          <a:noFill/>
        </p:spPr>
        <p:txBody>
          <a:bodyPr wrap="none" rtlCol="0">
            <a:spAutoFit/>
          </a:bodyPr>
          <a:lstStyle/>
          <a:p>
            <a:r>
              <a:rPr lang="en-US" smtClean="0"/>
              <a:t>Two switches per chassis</a:t>
            </a:r>
            <a:endParaRPr lang="en-US"/>
          </a:p>
        </p:txBody>
      </p:sp>
      <p:grpSp>
        <p:nvGrpSpPr>
          <p:cNvPr id="45" name="Group 44"/>
          <p:cNvGrpSpPr/>
          <p:nvPr/>
        </p:nvGrpSpPr>
        <p:grpSpPr>
          <a:xfrm>
            <a:off x="457200" y="2127349"/>
            <a:ext cx="1633693" cy="369332"/>
            <a:chOff x="2373457" y="4006837"/>
            <a:chExt cx="1633693" cy="369332"/>
          </a:xfrm>
        </p:grpSpPr>
        <p:cxnSp>
          <p:nvCxnSpPr>
            <p:cNvPr id="46" name="Straight Connector 45"/>
            <p:cNvCxnSpPr/>
            <p:nvPr/>
          </p:nvCxnSpPr>
          <p:spPr>
            <a:xfrm>
              <a:off x="2373457" y="4203306"/>
              <a:ext cx="6286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3092669" y="4006837"/>
              <a:ext cx="914481" cy="369332"/>
            </a:xfrm>
            <a:prstGeom prst="rect">
              <a:avLst/>
            </a:prstGeom>
            <a:noFill/>
          </p:spPr>
          <p:txBody>
            <a:bodyPr wrap="none" rtlCol="0">
              <a:spAutoFit/>
            </a:bodyPr>
            <a:lstStyle/>
            <a:p>
              <a:r>
                <a:rPr lang="en-US" dirty="0" smtClean="0">
                  <a:solidFill>
                    <a:schemeClr val="accent6"/>
                  </a:solidFill>
                </a:rPr>
                <a:t>40 Gb/s</a:t>
              </a:r>
              <a:endParaRPr lang="en-US" dirty="0">
                <a:solidFill>
                  <a:schemeClr val="accent6"/>
                </a:solidFill>
              </a:endParaRPr>
            </a:p>
          </p:txBody>
        </p:sp>
      </p:grpSp>
      <p:grpSp>
        <p:nvGrpSpPr>
          <p:cNvPr id="48" name="Group 47"/>
          <p:cNvGrpSpPr/>
          <p:nvPr/>
        </p:nvGrpSpPr>
        <p:grpSpPr>
          <a:xfrm>
            <a:off x="380526" y="2501384"/>
            <a:ext cx="1554752" cy="369332"/>
            <a:chOff x="163061" y="1767049"/>
            <a:chExt cx="1554752" cy="369332"/>
          </a:xfrm>
        </p:grpSpPr>
        <p:sp>
          <p:nvSpPr>
            <p:cNvPr id="49" name="Oval 48"/>
            <p:cNvSpPr/>
            <p:nvPr/>
          </p:nvSpPr>
          <p:spPr>
            <a:xfrm>
              <a:off x="163061" y="1871026"/>
              <a:ext cx="832236" cy="119820"/>
            </a:xfrm>
            <a:prstGeom prst="ellipse">
              <a:avLst/>
            </a:prstGeom>
            <a:noFill/>
            <a:ln w="5715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0" name="TextBox 49"/>
            <p:cNvSpPr txBox="1"/>
            <p:nvPr/>
          </p:nvSpPr>
          <p:spPr>
            <a:xfrm>
              <a:off x="1143150" y="1767049"/>
              <a:ext cx="574663" cy="369332"/>
            </a:xfrm>
            <a:prstGeom prst="rect">
              <a:avLst/>
            </a:prstGeom>
            <a:noFill/>
          </p:spPr>
          <p:txBody>
            <a:bodyPr wrap="square" rtlCol="0">
              <a:spAutoFit/>
            </a:bodyPr>
            <a:lstStyle/>
            <a:p>
              <a:r>
                <a:rPr lang="en-US" dirty="0" smtClean="0">
                  <a:solidFill>
                    <a:schemeClr val="accent6">
                      <a:lumMod val="75000"/>
                    </a:schemeClr>
                  </a:solidFill>
                </a:rPr>
                <a:t>LAG</a:t>
              </a:r>
              <a:endParaRPr lang="en-US" dirty="0">
                <a:solidFill>
                  <a:schemeClr val="accent6">
                    <a:lumMod val="75000"/>
                  </a:schemeClr>
                </a:solidFill>
              </a:endParaRPr>
            </a:p>
          </p:txBody>
        </p:sp>
      </p:grpSp>
    </p:spTree>
    <p:extLst>
      <p:ext uri="{BB962C8B-B14F-4D97-AF65-F5344CB8AC3E}">
        <p14:creationId xmlns:p14="http://schemas.microsoft.com/office/powerpoint/2010/main" val="1367715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109835"/>
            <a:ext cx="8229600" cy="571500"/>
          </a:xfrm>
        </p:spPr>
        <p:txBody>
          <a:bodyPr/>
          <a:lstStyle/>
          <a:p>
            <a:r>
              <a:rPr lang="en-US" dirty="0" smtClean="0">
                <a:solidFill>
                  <a:srgbClr val="7D0224"/>
                </a:solidFill>
              </a:rPr>
              <a:t>Network Topology </a:t>
            </a:r>
            <a:r>
              <a:rPr lang="is-IS" dirty="0" smtClean="0">
                <a:solidFill>
                  <a:srgbClr val="7D0224"/>
                </a:solidFill>
              </a:rPr>
              <a:t> </a:t>
            </a:r>
            <a:r>
              <a:rPr lang="is-IS" sz="1800" dirty="0" smtClean="0">
                <a:solidFill>
                  <a:srgbClr val="7D0224"/>
                </a:solidFill>
              </a:rPr>
              <a:t>(cont.)</a:t>
            </a:r>
            <a:endParaRPr lang="en-US" sz="1800" dirty="0">
              <a:solidFill>
                <a:srgbClr val="7D0224"/>
              </a:solidFill>
            </a:endParaRPr>
          </a:p>
        </p:txBody>
      </p:sp>
      <p:sp>
        <p:nvSpPr>
          <p:cNvPr id="3" name="TextBox 2"/>
          <p:cNvSpPr txBox="1"/>
          <p:nvPr/>
        </p:nvSpPr>
        <p:spPr>
          <a:xfrm>
            <a:off x="6096540" y="3303698"/>
            <a:ext cx="2326984" cy="646331"/>
          </a:xfrm>
          <a:prstGeom prst="rect">
            <a:avLst/>
          </a:prstGeom>
          <a:noFill/>
        </p:spPr>
        <p:txBody>
          <a:bodyPr wrap="none" rtlCol="0">
            <a:spAutoFit/>
          </a:bodyPr>
          <a:lstStyle/>
          <a:p>
            <a:r>
              <a:rPr lang="en-US" dirty="0" smtClean="0"/>
              <a:t>Seven racks tie into </a:t>
            </a:r>
          </a:p>
          <a:p>
            <a:r>
              <a:rPr lang="en-US" dirty="0" smtClean="0"/>
              <a:t>the two spine switches</a:t>
            </a:r>
            <a:endParaRPr lang="en-US" dirty="0"/>
          </a:p>
        </p:txBody>
      </p:sp>
      <p:sp>
        <p:nvSpPr>
          <p:cNvPr id="7" name="Rectangle 6"/>
          <p:cNvSpPr/>
          <p:nvPr/>
        </p:nvSpPr>
        <p:spPr>
          <a:xfrm>
            <a:off x="953040" y="3507981"/>
            <a:ext cx="1028700" cy="4000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Top of Rack</a:t>
            </a:r>
          </a:p>
        </p:txBody>
      </p:sp>
      <p:sp>
        <p:nvSpPr>
          <p:cNvPr id="8" name="Rectangle 7"/>
          <p:cNvSpPr/>
          <p:nvPr/>
        </p:nvSpPr>
        <p:spPr>
          <a:xfrm>
            <a:off x="2096040" y="2136381"/>
            <a:ext cx="1028700" cy="4000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Spine 1</a:t>
            </a:r>
          </a:p>
        </p:txBody>
      </p:sp>
      <p:sp>
        <p:nvSpPr>
          <p:cNvPr id="9" name="Rectangle 8"/>
          <p:cNvSpPr/>
          <p:nvPr/>
        </p:nvSpPr>
        <p:spPr>
          <a:xfrm>
            <a:off x="3753390" y="2136381"/>
            <a:ext cx="1028700" cy="4000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Spine 2</a:t>
            </a:r>
          </a:p>
        </p:txBody>
      </p:sp>
      <p:cxnSp>
        <p:nvCxnSpPr>
          <p:cNvPr id="11" name="Straight Connector 10"/>
          <p:cNvCxnSpPr/>
          <p:nvPr/>
        </p:nvCxnSpPr>
        <p:spPr>
          <a:xfrm>
            <a:off x="3124740" y="2250681"/>
            <a:ext cx="62865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8" idx="3"/>
            <a:endCxn id="9" idx="1"/>
          </p:cNvCxnSpPr>
          <p:nvPr/>
        </p:nvCxnSpPr>
        <p:spPr>
          <a:xfrm>
            <a:off x="3124740" y="2336406"/>
            <a:ext cx="62865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124740" y="2422131"/>
            <a:ext cx="62865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353340" y="2079231"/>
            <a:ext cx="171450" cy="514350"/>
          </a:xfrm>
          <a:prstGeom prst="ellipse">
            <a:avLst/>
          </a:prstGeom>
          <a:no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1" name="Straight Connector 20"/>
          <p:cNvCxnSpPr/>
          <p:nvPr/>
        </p:nvCxnSpPr>
        <p:spPr>
          <a:xfrm flipV="1">
            <a:off x="1181640" y="2536431"/>
            <a:ext cx="1085850" cy="97155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1295940" y="2536431"/>
            <a:ext cx="1143000" cy="97155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1695990" y="2536431"/>
            <a:ext cx="2400300" cy="97155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1867440" y="2536431"/>
            <a:ext cx="2514600" cy="97155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1353090" y="2993631"/>
            <a:ext cx="1714500" cy="400050"/>
          </a:xfrm>
          <a:prstGeom prst="ellipse">
            <a:avLst/>
          </a:prstGeom>
          <a:noFill/>
          <a:ln w="5715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37" name="Straight Connector 36"/>
          <p:cNvCxnSpPr/>
          <p:nvPr/>
        </p:nvCxnSpPr>
        <p:spPr>
          <a:xfrm flipV="1">
            <a:off x="2496090" y="993381"/>
            <a:ext cx="0" cy="11430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2667540" y="991402"/>
            <a:ext cx="1486627" cy="114498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flipV="1">
            <a:off x="2687782" y="991402"/>
            <a:ext cx="1522808" cy="1144979"/>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382040" y="993381"/>
            <a:ext cx="0" cy="114300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44" name="Oval 43"/>
          <p:cNvSpPr/>
          <p:nvPr/>
        </p:nvSpPr>
        <p:spPr>
          <a:xfrm>
            <a:off x="2381790" y="1393431"/>
            <a:ext cx="2171700" cy="400050"/>
          </a:xfrm>
          <a:prstGeom prst="ellipse">
            <a:avLst/>
          </a:prstGeom>
          <a:noFill/>
          <a:ln w="5715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6" name="Rectangle 45"/>
          <p:cNvSpPr/>
          <p:nvPr/>
        </p:nvSpPr>
        <p:spPr>
          <a:xfrm>
            <a:off x="2581815" y="3512340"/>
            <a:ext cx="1028700" cy="4000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Top of Rack</a:t>
            </a:r>
          </a:p>
        </p:txBody>
      </p:sp>
      <p:sp>
        <p:nvSpPr>
          <p:cNvPr id="48" name="Rectangle 47"/>
          <p:cNvSpPr/>
          <p:nvPr/>
        </p:nvSpPr>
        <p:spPr>
          <a:xfrm>
            <a:off x="4267740" y="3512340"/>
            <a:ext cx="1028700" cy="4000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Top of Rack</a:t>
            </a:r>
          </a:p>
        </p:txBody>
      </p:sp>
      <p:grpSp>
        <p:nvGrpSpPr>
          <p:cNvPr id="53" name="Group 52"/>
          <p:cNvGrpSpPr/>
          <p:nvPr/>
        </p:nvGrpSpPr>
        <p:grpSpPr>
          <a:xfrm>
            <a:off x="3696967" y="3655215"/>
            <a:ext cx="457200" cy="114300"/>
            <a:chOff x="4343400" y="5181600"/>
            <a:chExt cx="609600" cy="152400"/>
          </a:xfrm>
        </p:grpSpPr>
        <p:sp>
          <p:nvSpPr>
            <p:cNvPr id="50" name="Oval 49"/>
            <p:cNvSpPr/>
            <p:nvPr/>
          </p:nvSpPr>
          <p:spPr>
            <a:xfrm>
              <a:off x="4343400" y="5181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1" name="Oval 50"/>
            <p:cNvSpPr/>
            <p:nvPr/>
          </p:nvSpPr>
          <p:spPr>
            <a:xfrm>
              <a:off x="4572000" y="5181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2" name="Oval 51"/>
            <p:cNvSpPr/>
            <p:nvPr/>
          </p:nvSpPr>
          <p:spPr>
            <a:xfrm>
              <a:off x="4800600" y="5181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26" name="Group 25"/>
          <p:cNvGrpSpPr/>
          <p:nvPr/>
        </p:nvGrpSpPr>
        <p:grpSpPr>
          <a:xfrm>
            <a:off x="2042522" y="3646013"/>
            <a:ext cx="457200" cy="114300"/>
            <a:chOff x="4343400" y="5181600"/>
            <a:chExt cx="609600" cy="152400"/>
          </a:xfrm>
        </p:grpSpPr>
        <p:sp>
          <p:nvSpPr>
            <p:cNvPr id="27" name="Oval 26"/>
            <p:cNvSpPr/>
            <p:nvPr/>
          </p:nvSpPr>
          <p:spPr>
            <a:xfrm>
              <a:off x="4343400" y="5181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8" name="Oval 27"/>
            <p:cNvSpPr/>
            <p:nvPr/>
          </p:nvSpPr>
          <p:spPr>
            <a:xfrm>
              <a:off x="4572000" y="5181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0" name="Oval 29"/>
            <p:cNvSpPr/>
            <p:nvPr/>
          </p:nvSpPr>
          <p:spPr>
            <a:xfrm>
              <a:off x="4800600" y="5181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31" name="Group 30"/>
          <p:cNvGrpSpPr/>
          <p:nvPr/>
        </p:nvGrpSpPr>
        <p:grpSpPr>
          <a:xfrm>
            <a:off x="5382165" y="3629062"/>
            <a:ext cx="457200" cy="114300"/>
            <a:chOff x="4343400" y="5181600"/>
            <a:chExt cx="609600" cy="152400"/>
          </a:xfrm>
        </p:grpSpPr>
        <p:sp>
          <p:nvSpPr>
            <p:cNvPr id="33" name="Oval 32"/>
            <p:cNvSpPr/>
            <p:nvPr/>
          </p:nvSpPr>
          <p:spPr>
            <a:xfrm>
              <a:off x="4343400" y="5181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4" name="Oval 33"/>
            <p:cNvSpPr/>
            <p:nvPr/>
          </p:nvSpPr>
          <p:spPr>
            <a:xfrm>
              <a:off x="4572000" y="5181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6" name="Oval 35"/>
            <p:cNvSpPr/>
            <p:nvPr/>
          </p:nvSpPr>
          <p:spPr>
            <a:xfrm>
              <a:off x="4800600" y="5181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4" name="TextBox 3"/>
          <p:cNvSpPr txBox="1"/>
          <p:nvPr/>
        </p:nvSpPr>
        <p:spPr>
          <a:xfrm>
            <a:off x="5219048" y="1458124"/>
            <a:ext cx="3382026" cy="646331"/>
          </a:xfrm>
          <a:prstGeom prst="rect">
            <a:avLst/>
          </a:prstGeom>
          <a:noFill/>
        </p:spPr>
        <p:txBody>
          <a:bodyPr wrap="square" rtlCol="0">
            <a:spAutoFit/>
          </a:bodyPr>
          <a:lstStyle/>
          <a:p>
            <a:r>
              <a:rPr lang="en-US" dirty="0" smtClean="0"/>
              <a:t>Two spines tie into two network blades in the datacenter switch</a:t>
            </a:r>
            <a:endParaRPr lang="en-US" dirty="0"/>
          </a:p>
        </p:txBody>
      </p:sp>
      <p:sp>
        <p:nvSpPr>
          <p:cNvPr id="5" name="TextBox 4"/>
          <p:cNvSpPr txBox="1"/>
          <p:nvPr/>
        </p:nvSpPr>
        <p:spPr>
          <a:xfrm>
            <a:off x="5437426" y="622070"/>
            <a:ext cx="2986098" cy="369332"/>
          </a:xfrm>
          <a:prstGeom prst="rect">
            <a:avLst/>
          </a:prstGeom>
          <a:noFill/>
        </p:spPr>
        <p:txBody>
          <a:bodyPr wrap="square" rtlCol="0">
            <a:spAutoFit/>
          </a:bodyPr>
          <a:lstStyle/>
          <a:p>
            <a:r>
              <a:rPr lang="en-US" dirty="0" smtClean="0"/>
              <a:t>100 </a:t>
            </a:r>
            <a:r>
              <a:rPr lang="en-US" smtClean="0"/>
              <a:t>Gb/s uplink </a:t>
            </a:r>
            <a:r>
              <a:rPr lang="en-US" dirty="0" smtClean="0"/>
              <a:t>to Internet2</a:t>
            </a:r>
            <a:endParaRPr lang="en-US" dirty="0"/>
          </a:p>
        </p:txBody>
      </p:sp>
      <p:grpSp>
        <p:nvGrpSpPr>
          <p:cNvPr id="61" name="Group 60"/>
          <p:cNvGrpSpPr/>
          <p:nvPr/>
        </p:nvGrpSpPr>
        <p:grpSpPr>
          <a:xfrm>
            <a:off x="2373457" y="4006837"/>
            <a:ext cx="1633693" cy="369332"/>
            <a:chOff x="2373457" y="4006837"/>
            <a:chExt cx="1633693" cy="369332"/>
          </a:xfrm>
        </p:grpSpPr>
        <p:cxnSp>
          <p:nvCxnSpPr>
            <p:cNvPr id="59" name="Straight Connector 58"/>
            <p:cNvCxnSpPr/>
            <p:nvPr/>
          </p:nvCxnSpPr>
          <p:spPr>
            <a:xfrm>
              <a:off x="2373457" y="4203306"/>
              <a:ext cx="62865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3092669" y="4006837"/>
              <a:ext cx="914481" cy="369332"/>
            </a:xfrm>
            <a:prstGeom prst="rect">
              <a:avLst/>
            </a:prstGeom>
            <a:noFill/>
          </p:spPr>
          <p:txBody>
            <a:bodyPr wrap="none" rtlCol="0">
              <a:spAutoFit/>
            </a:bodyPr>
            <a:lstStyle/>
            <a:p>
              <a:r>
                <a:rPr lang="en-US" dirty="0" smtClean="0">
                  <a:solidFill>
                    <a:schemeClr val="accent6"/>
                  </a:solidFill>
                </a:rPr>
                <a:t>40 Gb/s</a:t>
              </a:r>
              <a:endParaRPr lang="en-US" dirty="0">
                <a:solidFill>
                  <a:schemeClr val="accent6"/>
                </a:solidFill>
              </a:endParaRPr>
            </a:p>
          </p:txBody>
        </p:sp>
      </p:grpSp>
      <p:grpSp>
        <p:nvGrpSpPr>
          <p:cNvPr id="62" name="Group 61"/>
          <p:cNvGrpSpPr/>
          <p:nvPr/>
        </p:nvGrpSpPr>
        <p:grpSpPr>
          <a:xfrm>
            <a:off x="276085" y="1408790"/>
            <a:ext cx="1633693" cy="369332"/>
            <a:chOff x="2373457" y="4006837"/>
            <a:chExt cx="1633693" cy="369332"/>
          </a:xfrm>
        </p:grpSpPr>
        <p:cxnSp>
          <p:nvCxnSpPr>
            <p:cNvPr id="63" name="Straight Connector 62"/>
            <p:cNvCxnSpPr/>
            <p:nvPr/>
          </p:nvCxnSpPr>
          <p:spPr>
            <a:xfrm>
              <a:off x="2373457" y="4203306"/>
              <a:ext cx="628650"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3092669" y="4006837"/>
              <a:ext cx="914481" cy="369332"/>
            </a:xfrm>
            <a:prstGeom prst="rect">
              <a:avLst/>
            </a:prstGeom>
            <a:noFill/>
            <a:ln>
              <a:solidFill>
                <a:schemeClr val="accent6">
                  <a:lumMod val="75000"/>
                </a:schemeClr>
              </a:solidFill>
            </a:ln>
          </p:spPr>
          <p:txBody>
            <a:bodyPr wrap="none" rtlCol="0">
              <a:spAutoFit/>
            </a:bodyPr>
            <a:lstStyle/>
            <a:p>
              <a:r>
                <a:rPr lang="en-US" dirty="0" smtClean="0">
                  <a:solidFill>
                    <a:schemeClr val="accent6"/>
                  </a:solidFill>
                </a:rPr>
                <a:t>40 Gb/s</a:t>
              </a:r>
              <a:endParaRPr lang="en-US" dirty="0">
                <a:solidFill>
                  <a:schemeClr val="accent6"/>
                </a:solidFill>
              </a:endParaRPr>
            </a:p>
          </p:txBody>
        </p:sp>
      </p:grpSp>
      <p:grpSp>
        <p:nvGrpSpPr>
          <p:cNvPr id="67" name="Group 66"/>
          <p:cNvGrpSpPr/>
          <p:nvPr/>
        </p:nvGrpSpPr>
        <p:grpSpPr>
          <a:xfrm>
            <a:off x="163061" y="1767049"/>
            <a:ext cx="1554752" cy="369332"/>
            <a:chOff x="163061" y="1767049"/>
            <a:chExt cx="1554752" cy="369332"/>
          </a:xfrm>
        </p:grpSpPr>
        <p:sp>
          <p:nvSpPr>
            <p:cNvPr id="65" name="Oval 64"/>
            <p:cNvSpPr/>
            <p:nvPr/>
          </p:nvSpPr>
          <p:spPr>
            <a:xfrm>
              <a:off x="163061" y="1871026"/>
              <a:ext cx="832236" cy="119820"/>
            </a:xfrm>
            <a:prstGeom prst="ellipse">
              <a:avLst/>
            </a:prstGeom>
            <a:noFill/>
            <a:ln w="5715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6" name="TextBox 65"/>
            <p:cNvSpPr txBox="1"/>
            <p:nvPr/>
          </p:nvSpPr>
          <p:spPr>
            <a:xfrm>
              <a:off x="1143150" y="1767049"/>
              <a:ext cx="574663" cy="369332"/>
            </a:xfrm>
            <a:prstGeom prst="rect">
              <a:avLst/>
            </a:prstGeom>
            <a:noFill/>
          </p:spPr>
          <p:txBody>
            <a:bodyPr wrap="square" rtlCol="0">
              <a:spAutoFit/>
            </a:bodyPr>
            <a:lstStyle/>
            <a:p>
              <a:r>
                <a:rPr lang="en-US" dirty="0" smtClean="0">
                  <a:solidFill>
                    <a:schemeClr val="accent6">
                      <a:lumMod val="75000"/>
                    </a:schemeClr>
                  </a:solidFill>
                </a:rPr>
                <a:t>LAG</a:t>
              </a:r>
              <a:endParaRPr lang="en-US" dirty="0">
                <a:solidFill>
                  <a:schemeClr val="accent6">
                    <a:lumMod val="75000"/>
                  </a:schemeClr>
                </a:solidFill>
              </a:endParaRPr>
            </a:p>
          </p:txBody>
        </p:sp>
      </p:grpSp>
    </p:spTree>
    <p:extLst>
      <p:ext uri="{BB962C8B-B14F-4D97-AF65-F5344CB8AC3E}">
        <p14:creationId xmlns:p14="http://schemas.microsoft.com/office/powerpoint/2010/main" val="536157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83516"/>
            <a:ext cx="8229600" cy="828098"/>
          </a:xfrm>
        </p:spPr>
        <p:txBody>
          <a:bodyPr>
            <a:normAutofit/>
          </a:bodyPr>
          <a:lstStyle/>
          <a:p>
            <a:r>
              <a:rPr lang="en-US" dirty="0" smtClean="0">
                <a:solidFill>
                  <a:srgbClr val="7D0224"/>
                </a:solidFill>
              </a:rPr>
              <a:t>How do we onboard users onto Jetstream?</a:t>
            </a:r>
            <a:endParaRPr lang="en-US" dirty="0">
              <a:solidFill>
                <a:srgbClr val="7D0224"/>
              </a:solidFill>
            </a:endParaRPr>
          </a:p>
        </p:txBody>
      </p:sp>
      <p:sp>
        <p:nvSpPr>
          <p:cNvPr id="4" name="Content Placeholder 2"/>
          <p:cNvSpPr txBox="1">
            <a:spLocks/>
          </p:cNvSpPr>
          <p:nvPr/>
        </p:nvSpPr>
        <p:spPr>
          <a:xfrm>
            <a:off x="926756" y="1003054"/>
            <a:ext cx="7290488" cy="3195262"/>
          </a:xfrm>
          <a:prstGeom prst="rect">
            <a:avLst/>
          </a:prstGeom>
        </p:spPr>
        <p:txBody>
          <a:bodyPr/>
          <a:lstStyle>
            <a:lvl1pPr marL="342900" indent="-342900" algn="l" defTabSz="914400" rtl="0" eaLnBrk="1" latinLnBrk="0" hangingPunct="1">
              <a:spcBef>
                <a:spcPct val="20000"/>
              </a:spcBef>
              <a:buFont typeface="Arial" pitchFamily="34" charset="0"/>
              <a:buChar char="•"/>
              <a:defRPr sz="2400" kern="1200">
                <a:solidFill>
                  <a:srgbClr val="343434"/>
                </a:solidFill>
                <a:latin typeface="Helvetica Light"/>
                <a:ea typeface="+mn-ea"/>
                <a:cs typeface="Helvetica Light"/>
              </a:defRPr>
            </a:lvl1pPr>
            <a:lvl2pPr marL="742950" indent="-285750" algn="l" defTabSz="914400" rtl="0" eaLnBrk="1" latinLnBrk="0" hangingPunct="1">
              <a:spcBef>
                <a:spcPct val="20000"/>
              </a:spcBef>
              <a:buFont typeface="Arial" pitchFamily="34" charset="0"/>
              <a:buChar char="–"/>
              <a:defRPr sz="2000" kern="1200">
                <a:solidFill>
                  <a:srgbClr val="343434"/>
                </a:solidFill>
                <a:latin typeface="Helvetica Light"/>
                <a:ea typeface="+mn-ea"/>
                <a:cs typeface="Helvetica Light"/>
              </a:defRPr>
            </a:lvl2pPr>
            <a:lvl3pPr marL="1143000" indent="-228600" algn="l" defTabSz="914400" rtl="0" eaLnBrk="1" latinLnBrk="0" hangingPunct="1">
              <a:spcBef>
                <a:spcPct val="20000"/>
              </a:spcBef>
              <a:buFont typeface="Arial" pitchFamily="34" charset="0"/>
              <a:buChar char="•"/>
              <a:defRPr sz="1800" kern="1200">
                <a:solidFill>
                  <a:srgbClr val="343434"/>
                </a:solidFill>
                <a:latin typeface="Helvetica Light"/>
                <a:ea typeface="+mn-ea"/>
                <a:cs typeface="Helvetica Light"/>
              </a:defRPr>
            </a:lvl3pPr>
            <a:lvl4pPr marL="1600200" indent="-228600" algn="l" defTabSz="914400" rtl="0" eaLnBrk="1" latinLnBrk="0" hangingPunct="1">
              <a:spcBef>
                <a:spcPct val="20000"/>
              </a:spcBef>
              <a:buFont typeface="Arial" pitchFamily="34" charset="0"/>
              <a:buChar char="–"/>
              <a:defRPr sz="1600" kern="1200">
                <a:solidFill>
                  <a:srgbClr val="343434"/>
                </a:solidFill>
                <a:latin typeface="Helvetica Light"/>
                <a:ea typeface="+mn-ea"/>
                <a:cs typeface="Helvetica Light"/>
              </a:defRPr>
            </a:lvl4pPr>
            <a:lvl5pPr marL="2057400" indent="-228600" algn="l" defTabSz="914400" rtl="0" eaLnBrk="1" latinLnBrk="0" hangingPunct="1">
              <a:spcBef>
                <a:spcPct val="20000"/>
              </a:spcBef>
              <a:buFont typeface="Arial" pitchFamily="34" charset="0"/>
              <a:buChar char="»"/>
              <a:defRPr sz="1600" kern="1200">
                <a:solidFill>
                  <a:srgbClr val="343434"/>
                </a:solidFill>
                <a:latin typeface="Helvetica Light"/>
                <a:ea typeface="+mn-ea"/>
                <a:cs typeface="Helvetica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An </a:t>
            </a:r>
            <a:r>
              <a:rPr lang="en-US" sz="1800" b="1" dirty="0"/>
              <a:t>XSEDE User Portal (XUP) account </a:t>
            </a:r>
            <a:r>
              <a:rPr lang="en-US" sz="1800" dirty="0"/>
              <a:t>is required. They are free! Get one at </a:t>
            </a:r>
            <a:r>
              <a:rPr lang="en-US" sz="1800" dirty="0">
                <a:hlinkClick r:id="rId2"/>
              </a:rPr>
              <a:t>https://</a:t>
            </a:r>
            <a:r>
              <a:rPr lang="en-US" sz="1800" dirty="0" smtClean="0">
                <a:hlinkClick r:id="rId2"/>
              </a:rPr>
              <a:t>portal.xsede.org</a:t>
            </a:r>
            <a:endParaRPr lang="en-US" sz="1800" dirty="0" smtClean="0"/>
          </a:p>
          <a:p>
            <a:endParaRPr lang="en-US" sz="400" dirty="0" smtClean="0"/>
          </a:p>
          <a:p>
            <a:r>
              <a:rPr lang="en-US" sz="1800" b="1" dirty="0"/>
              <a:t>Work with your XSEDE Campus </a:t>
            </a:r>
            <a:r>
              <a:rPr lang="en-US" sz="1800" b="1" dirty="0" smtClean="0"/>
              <a:t>Champion. </a:t>
            </a:r>
          </a:p>
          <a:p>
            <a:endParaRPr lang="en-US" sz="400" dirty="0"/>
          </a:p>
          <a:p>
            <a:r>
              <a:rPr lang="en-US" sz="1800" dirty="0" smtClean="0"/>
              <a:t>Submit an </a:t>
            </a:r>
            <a:r>
              <a:rPr lang="en-US" sz="1800" b="1" dirty="0" smtClean="0"/>
              <a:t>allocations request</a:t>
            </a:r>
          </a:p>
          <a:p>
            <a:endParaRPr lang="en-US" sz="400" b="1" dirty="0" smtClean="0"/>
          </a:p>
          <a:p>
            <a:pPr lvl="1"/>
            <a:r>
              <a:rPr lang="en-US" sz="1400" dirty="0" smtClean="0"/>
              <a:t>Read </a:t>
            </a:r>
            <a:r>
              <a:rPr lang="en-US" sz="1400" dirty="0"/>
              <a:t>the Allocations Overview -  </a:t>
            </a:r>
            <a:r>
              <a:rPr lang="en-US" sz="1400" dirty="0">
                <a:hlinkClick r:id="rId3"/>
              </a:rPr>
              <a:t>https://</a:t>
            </a:r>
            <a:r>
              <a:rPr lang="en-US" sz="1400" dirty="0" smtClean="0">
                <a:hlinkClick r:id="rId3"/>
              </a:rPr>
              <a:t>portal.xsede.org/allocations-overview</a:t>
            </a:r>
            <a:endParaRPr lang="en-US" sz="1400" dirty="0" smtClean="0"/>
          </a:p>
          <a:p>
            <a:pPr lvl="1"/>
            <a:endParaRPr lang="en-US" sz="400" dirty="0"/>
          </a:p>
          <a:p>
            <a:pPr lvl="1"/>
            <a:r>
              <a:rPr lang="en-US" sz="1400" dirty="0" err="1" smtClean="0"/>
              <a:t>Writeup</a:t>
            </a:r>
            <a:r>
              <a:rPr lang="en-US" sz="1400" dirty="0" smtClean="0"/>
              <a:t> an allocation </a:t>
            </a:r>
            <a:r>
              <a:rPr lang="en-US" sz="1400" dirty="0"/>
              <a:t>request – </a:t>
            </a:r>
            <a:r>
              <a:rPr lang="en-US" sz="1400" b="1" i="1" u="sng" dirty="0"/>
              <a:t>start with a </a:t>
            </a:r>
            <a:r>
              <a:rPr lang="en-US" sz="1400" b="1" i="1" u="sng" dirty="0">
                <a:solidFill>
                  <a:srgbClr val="FF0000"/>
                </a:solidFill>
              </a:rPr>
              <a:t>Startup</a:t>
            </a:r>
            <a:r>
              <a:rPr lang="en-US" sz="1400" b="1" i="1" u="sng" dirty="0"/>
              <a:t> or </a:t>
            </a:r>
            <a:r>
              <a:rPr lang="en-US" sz="1400" b="1" i="1" u="sng" dirty="0">
                <a:solidFill>
                  <a:srgbClr val="FF0000"/>
                </a:solidFill>
              </a:rPr>
              <a:t>Education</a:t>
            </a:r>
            <a:r>
              <a:rPr lang="en-US" sz="1400" b="1" i="1" u="sng" dirty="0"/>
              <a:t> request </a:t>
            </a:r>
            <a:r>
              <a:rPr lang="en-US" sz="1400" dirty="0"/>
              <a:t>- </a:t>
            </a:r>
            <a:r>
              <a:rPr lang="en-US" sz="1400" dirty="0">
                <a:hlinkClick r:id="rId4"/>
              </a:rPr>
              <a:t>https://</a:t>
            </a:r>
            <a:r>
              <a:rPr lang="en-US" sz="1400" dirty="0" smtClean="0">
                <a:hlinkClick r:id="rId4"/>
              </a:rPr>
              <a:t>portal.xsede.org/successful-requests</a:t>
            </a:r>
            <a:endParaRPr lang="en-US" sz="1400" dirty="0" smtClean="0"/>
          </a:p>
          <a:p>
            <a:endParaRPr lang="en-US" sz="400" dirty="0" smtClean="0"/>
          </a:p>
          <a:p>
            <a:r>
              <a:rPr lang="en-US" sz="1800" b="1" dirty="0" smtClean="0"/>
              <a:t>Easy Button</a:t>
            </a:r>
            <a:r>
              <a:rPr lang="en-US" sz="1800" dirty="0" smtClean="0"/>
              <a:t>: instant access to small, limited instances while the allocation request is processed and the user is vetted.</a:t>
            </a:r>
          </a:p>
          <a:p>
            <a:endParaRPr lang="en-US" sz="800" dirty="0" smtClean="0"/>
          </a:p>
          <a:p>
            <a:endParaRPr lang="en-US" sz="1800" dirty="0"/>
          </a:p>
        </p:txBody>
      </p:sp>
    </p:spTree>
    <p:extLst>
      <p:ext uri="{BB962C8B-B14F-4D97-AF65-F5344CB8AC3E}">
        <p14:creationId xmlns:p14="http://schemas.microsoft.com/office/powerpoint/2010/main" val="14854646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185257"/>
            <a:ext cx="8229600" cy="629945"/>
          </a:xfrm>
        </p:spPr>
        <p:txBody>
          <a:bodyPr/>
          <a:lstStyle/>
          <a:p>
            <a:r>
              <a:rPr lang="en-US" dirty="0" smtClean="0">
                <a:solidFill>
                  <a:srgbClr val="7D0224"/>
                </a:solidFill>
              </a:rPr>
              <a:t>Jetstream</a:t>
            </a:r>
            <a:r>
              <a:rPr lang="en-US" dirty="0">
                <a:solidFill>
                  <a:srgbClr val="7D0224"/>
                </a:solidFill>
              </a:rPr>
              <a:t> </a:t>
            </a:r>
            <a:r>
              <a:rPr lang="en-US" dirty="0" smtClean="0">
                <a:solidFill>
                  <a:srgbClr val="7D0224"/>
                </a:solidFill>
              </a:rPr>
              <a:t>Information Sources</a:t>
            </a:r>
            <a:endParaRPr lang="en-US" dirty="0">
              <a:solidFill>
                <a:srgbClr val="7D0224"/>
              </a:solidFill>
            </a:endParaRPr>
          </a:p>
        </p:txBody>
      </p:sp>
      <p:sp>
        <p:nvSpPr>
          <p:cNvPr id="4" name="Content Placeholder 2"/>
          <p:cNvSpPr txBox="1">
            <a:spLocks/>
          </p:cNvSpPr>
          <p:nvPr/>
        </p:nvSpPr>
        <p:spPr>
          <a:xfrm>
            <a:off x="594225" y="1059255"/>
            <a:ext cx="7955550" cy="3105632"/>
          </a:xfrm>
          <a:prstGeom prst="rect">
            <a:avLst/>
          </a:prstGeom>
        </p:spPr>
        <p:txBody>
          <a:bodyPr/>
          <a:lstStyle>
            <a:lvl1pPr marL="342900" indent="-342900" algn="l" defTabSz="914400" rtl="0" eaLnBrk="1" latinLnBrk="0" hangingPunct="1">
              <a:spcBef>
                <a:spcPct val="20000"/>
              </a:spcBef>
              <a:buFont typeface="Arial" pitchFamily="34" charset="0"/>
              <a:buChar char="•"/>
              <a:defRPr sz="2400" kern="1200">
                <a:solidFill>
                  <a:srgbClr val="343434"/>
                </a:solidFill>
                <a:latin typeface="Helvetica Light"/>
                <a:ea typeface="+mn-ea"/>
                <a:cs typeface="Helvetica Light"/>
              </a:defRPr>
            </a:lvl1pPr>
            <a:lvl2pPr marL="742950" indent="-285750" algn="l" defTabSz="914400" rtl="0" eaLnBrk="1" latinLnBrk="0" hangingPunct="1">
              <a:spcBef>
                <a:spcPct val="20000"/>
              </a:spcBef>
              <a:buFont typeface="Arial" pitchFamily="34" charset="0"/>
              <a:buChar char="–"/>
              <a:defRPr sz="2000" kern="1200">
                <a:solidFill>
                  <a:srgbClr val="343434"/>
                </a:solidFill>
                <a:latin typeface="Helvetica Light"/>
                <a:ea typeface="+mn-ea"/>
                <a:cs typeface="Helvetica Light"/>
              </a:defRPr>
            </a:lvl2pPr>
            <a:lvl3pPr marL="1143000" indent="-228600" algn="l" defTabSz="914400" rtl="0" eaLnBrk="1" latinLnBrk="0" hangingPunct="1">
              <a:spcBef>
                <a:spcPct val="20000"/>
              </a:spcBef>
              <a:buFont typeface="Arial" pitchFamily="34" charset="0"/>
              <a:buChar char="•"/>
              <a:defRPr sz="1800" kern="1200">
                <a:solidFill>
                  <a:srgbClr val="343434"/>
                </a:solidFill>
                <a:latin typeface="Helvetica Light"/>
                <a:ea typeface="+mn-ea"/>
                <a:cs typeface="Helvetica Light"/>
              </a:defRPr>
            </a:lvl3pPr>
            <a:lvl4pPr marL="1600200" indent="-228600" algn="l" defTabSz="914400" rtl="0" eaLnBrk="1" latinLnBrk="0" hangingPunct="1">
              <a:spcBef>
                <a:spcPct val="20000"/>
              </a:spcBef>
              <a:buFont typeface="Arial" pitchFamily="34" charset="0"/>
              <a:buChar char="–"/>
              <a:defRPr sz="1600" kern="1200">
                <a:solidFill>
                  <a:srgbClr val="343434"/>
                </a:solidFill>
                <a:latin typeface="Helvetica Light"/>
                <a:ea typeface="+mn-ea"/>
                <a:cs typeface="Helvetica Light"/>
              </a:defRPr>
            </a:lvl4pPr>
            <a:lvl5pPr marL="2057400" indent="-228600" algn="l" defTabSz="914400" rtl="0" eaLnBrk="1" latinLnBrk="0" hangingPunct="1">
              <a:spcBef>
                <a:spcPct val="20000"/>
              </a:spcBef>
              <a:buFont typeface="Arial" pitchFamily="34" charset="0"/>
              <a:buChar char="»"/>
              <a:defRPr sz="1600" kern="1200">
                <a:solidFill>
                  <a:srgbClr val="343434"/>
                </a:solidFill>
                <a:latin typeface="Helvetica Light"/>
                <a:ea typeface="+mn-ea"/>
                <a:cs typeface="Helvetica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Twitter: </a:t>
            </a:r>
            <a:r>
              <a:rPr lang="en-US" sz="1800" dirty="0"/>
              <a:t>@</a:t>
            </a:r>
            <a:r>
              <a:rPr lang="en-US" sz="1800" dirty="0" err="1"/>
              <a:t>jetstream</a:t>
            </a:r>
            <a:r>
              <a:rPr lang="en-US" sz="1800" dirty="0"/>
              <a:t>-cloud</a:t>
            </a:r>
            <a:r>
              <a:rPr lang="en-US" sz="800" dirty="0"/>
              <a:t> </a:t>
            </a:r>
            <a:endParaRPr lang="en-US" sz="800" dirty="0" smtClean="0"/>
          </a:p>
          <a:p>
            <a:endParaRPr lang="en-US" sz="800" dirty="0" smtClean="0"/>
          </a:p>
          <a:p>
            <a:r>
              <a:rPr lang="en-US" sz="1800" dirty="0" smtClean="0"/>
              <a:t>Jetstream’s </a:t>
            </a:r>
            <a:r>
              <a:rPr lang="en-US" sz="1800" dirty="0"/>
              <a:t>w</a:t>
            </a:r>
            <a:r>
              <a:rPr lang="en-US" sz="1800" dirty="0" smtClean="0"/>
              <a:t>eb interface: </a:t>
            </a:r>
            <a:r>
              <a:rPr lang="en-US" sz="1800" dirty="0">
                <a:hlinkClick r:id="rId2"/>
              </a:rPr>
              <a:t>https://</a:t>
            </a:r>
            <a:r>
              <a:rPr lang="en-US" sz="1800" dirty="0" smtClean="0">
                <a:hlinkClick r:id="rId2"/>
              </a:rPr>
              <a:t>use.jetstream-cloud.org/</a:t>
            </a:r>
            <a:endParaRPr lang="en-US" sz="1800" dirty="0"/>
          </a:p>
          <a:p>
            <a:pPr marL="0" indent="0">
              <a:buNone/>
            </a:pPr>
            <a:r>
              <a:rPr lang="en-US" sz="1800" dirty="0" smtClean="0"/>
              <a:t>	No login required to browse image library</a:t>
            </a:r>
            <a:endParaRPr lang="en-US" sz="800" dirty="0" smtClean="0"/>
          </a:p>
          <a:p>
            <a:endParaRPr lang="en-US" sz="800" dirty="0"/>
          </a:p>
          <a:p>
            <a:r>
              <a:rPr lang="en-US" sz="1800" dirty="0"/>
              <a:t>XSEDE User Portal </a:t>
            </a:r>
            <a:r>
              <a:rPr lang="en-US" sz="1800" dirty="0" smtClean="0"/>
              <a:t>account is </a:t>
            </a:r>
            <a:r>
              <a:rPr lang="en-US" sz="1800" dirty="0"/>
              <a:t>required to actually login: </a:t>
            </a:r>
            <a:r>
              <a:rPr lang="en-US" sz="1800" dirty="0">
                <a:hlinkClick r:id="rId3"/>
              </a:rPr>
              <a:t>https://</a:t>
            </a:r>
            <a:r>
              <a:rPr lang="en-US" sz="1800" dirty="0" smtClean="0">
                <a:hlinkClick r:id="rId3"/>
              </a:rPr>
              <a:t>portal.xsede.org</a:t>
            </a:r>
            <a:r>
              <a:rPr lang="en-US" sz="1800" dirty="0" smtClean="0"/>
              <a:t>    Create account in seconds. </a:t>
            </a:r>
            <a:endParaRPr lang="en-US" sz="800" dirty="0" smtClean="0"/>
          </a:p>
          <a:p>
            <a:endParaRPr lang="en-US" sz="800" dirty="0" smtClean="0"/>
          </a:p>
          <a:p>
            <a:r>
              <a:rPr lang="en-US" sz="1800" dirty="0"/>
              <a:t>Jetstream Home page: </a:t>
            </a:r>
            <a:r>
              <a:rPr lang="en-US" sz="1800" dirty="0" smtClean="0">
                <a:hlinkClick r:id="rId4"/>
              </a:rPr>
              <a:t>https://jetstream-cloud.org/</a:t>
            </a:r>
            <a:endParaRPr lang="en-US" sz="800" dirty="0" smtClean="0"/>
          </a:p>
          <a:p>
            <a:endParaRPr lang="en-US" sz="800" dirty="0"/>
          </a:p>
          <a:p>
            <a:r>
              <a:rPr lang="en-US" sz="1800" dirty="0" smtClean="0"/>
              <a:t>Jetstream’s </a:t>
            </a:r>
            <a:r>
              <a:rPr lang="en-US" sz="1800" dirty="0"/>
              <a:t>p</a:t>
            </a:r>
            <a:r>
              <a:rPr lang="en-US" sz="1800" dirty="0" smtClean="0"/>
              <a:t>ublic documentation: </a:t>
            </a:r>
            <a:r>
              <a:rPr lang="en-US" sz="1800" dirty="0" smtClean="0">
                <a:hlinkClick r:id="rId5"/>
              </a:rPr>
              <a:t>https://wiki.jetstream-cloud.org</a:t>
            </a:r>
            <a:endParaRPr lang="en-US" sz="1800" dirty="0" smtClean="0"/>
          </a:p>
          <a:p>
            <a:endParaRPr lang="en-US" sz="800" dirty="0"/>
          </a:p>
        </p:txBody>
      </p:sp>
    </p:spTree>
    <p:extLst>
      <p:ext uri="{BB962C8B-B14F-4D97-AF65-F5344CB8AC3E}">
        <p14:creationId xmlns:p14="http://schemas.microsoft.com/office/powerpoint/2010/main" val="17070770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185257"/>
            <a:ext cx="8229600" cy="629945"/>
          </a:xfrm>
        </p:spPr>
        <p:txBody>
          <a:bodyPr/>
          <a:lstStyle/>
          <a:p>
            <a:r>
              <a:rPr lang="en-US" dirty="0" smtClean="0">
                <a:solidFill>
                  <a:srgbClr val="7D0224"/>
                </a:solidFill>
              </a:rPr>
              <a:t>Jetstream</a:t>
            </a:r>
            <a:r>
              <a:rPr lang="en-US" dirty="0">
                <a:solidFill>
                  <a:srgbClr val="7D0224"/>
                </a:solidFill>
              </a:rPr>
              <a:t> </a:t>
            </a:r>
            <a:r>
              <a:rPr lang="en-US" dirty="0" smtClean="0">
                <a:solidFill>
                  <a:srgbClr val="7D0224"/>
                </a:solidFill>
              </a:rPr>
              <a:t>Information Sources   (Cont.)</a:t>
            </a:r>
            <a:endParaRPr lang="en-US" dirty="0">
              <a:solidFill>
                <a:srgbClr val="7D0224"/>
              </a:solidFill>
            </a:endParaRPr>
          </a:p>
        </p:txBody>
      </p:sp>
      <p:sp>
        <p:nvSpPr>
          <p:cNvPr id="4" name="Content Placeholder 2"/>
          <p:cNvSpPr txBox="1">
            <a:spLocks/>
          </p:cNvSpPr>
          <p:nvPr/>
        </p:nvSpPr>
        <p:spPr>
          <a:xfrm>
            <a:off x="594225" y="1086416"/>
            <a:ext cx="7955550" cy="3105632"/>
          </a:xfrm>
          <a:prstGeom prst="rect">
            <a:avLst/>
          </a:prstGeom>
        </p:spPr>
        <p:txBody>
          <a:bodyPr/>
          <a:lstStyle>
            <a:lvl1pPr marL="342900" indent="-342900" algn="l" defTabSz="914400" rtl="0" eaLnBrk="1" latinLnBrk="0" hangingPunct="1">
              <a:spcBef>
                <a:spcPct val="20000"/>
              </a:spcBef>
              <a:buFont typeface="Arial" pitchFamily="34" charset="0"/>
              <a:buChar char="•"/>
              <a:defRPr sz="2400" kern="1200">
                <a:solidFill>
                  <a:srgbClr val="343434"/>
                </a:solidFill>
                <a:latin typeface="Helvetica Light"/>
                <a:ea typeface="+mn-ea"/>
                <a:cs typeface="Helvetica Light"/>
              </a:defRPr>
            </a:lvl1pPr>
            <a:lvl2pPr marL="742950" indent="-285750" algn="l" defTabSz="914400" rtl="0" eaLnBrk="1" latinLnBrk="0" hangingPunct="1">
              <a:spcBef>
                <a:spcPct val="20000"/>
              </a:spcBef>
              <a:buFont typeface="Arial" pitchFamily="34" charset="0"/>
              <a:buChar char="–"/>
              <a:defRPr sz="2000" kern="1200">
                <a:solidFill>
                  <a:srgbClr val="343434"/>
                </a:solidFill>
                <a:latin typeface="Helvetica Light"/>
                <a:ea typeface="+mn-ea"/>
                <a:cs typeface="Helvetica Light"/>
              </a:defRPr>
            </a:lvl2pPr>
            <a:lvl3pPr marL="1143000" indent="-228600" algn="l" defTabSz="914400" rtl="0" eaLnBrk="1" latinLnBrk="0" hangingPunct="1">
              <a:spcBef>
                <a:spcPct val="20000"/>
              </a:spcBef>
              <a:buFont typeface="Arial" pitchFamily="34" charset="0"/>
              <a:buChar char="•"/>
              <a:defRPr sz="1800" kern="1200">
                <a:solidFill>
                  <a:srgbClr val="343434"/>
                </a:solidFill>
                <a:latin typeface="Helvetica Light"/>
                <a:ea typeface="+mn-ea"/>
                <a:cs typeface="Helvetica Light"/>
              </a:defRPr>
            </a:lvl3pPr>
            <a:lvl4pPr marL="1600200" indent="-228600" algn="l" defTabSz="914400" rtl="0" eaLnBrk="1" latinLnBrk="0" hangingPunct="1">
              <a:spcBef>
                <a:spcPct val="20000"/>
              </a:spcBef>
              <a:buFont typeface="Arial" pitchFamily="34" charset="0"/>
              <a:buChar char="–"/>
              <a:defRPr sz="1600" kern="1200">
                <a:solidFill>
                  <a:srgbClr val="343434"/>
                </a:solidFill>
                <a:latin typeface="Helvetica Light"/>
                <a:ea typeface="+mn-ea"/>
                <a:cs typeface="Helvetica Light"/>
              </a:defRPr>
            </a:lvl4pPr>
            <a:lvl5pPr marL="2057400" indent="-228600" algn="l" defTabSz="914400" rtl="0" eaLnBrk="1" latinLnBrk="0" hangingPunct="1">
              <a:spcBef>
                <a:spcPct val="20000"/>
              </a:spcBef>
              <a:buFont typeface="Arial" pitchFamily="34" charset="0"/>
              <a:buChar char="»"/>
              <a:defRPr sz="1600" kern="1200">
                <a:solidFill>
                  <a:srgbClr val="343434"/>
                </a:solidFill>
                <a:latin typeface="Helvetica Light"/>
                <a:ea typeface="+mn-ea"/>
                <a:cs typeface="Helvetica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u="sng" dirty="0" smtClean="0"/>
              <a:t>Paper </a:t>
            </a:r>
            <a:r>
              <a:rPr lang="en-US" sz="1800" u="sng" dirty="0"/>
              <a:t>describing Jetstream </a:t>
            </a:r>
            <a:r>
              <a:rPr lang="en-US" sz="1800" u="sng" dirty="0">
                <a:hlinkClick r:id="rId2"/>
              </a:rPr>
              <a:t>Jetstream: A self-provisioned, scalable scince and engineering cloud </a:t>
            </a:r>
            <a:r>
              <a:rPr lang="en-US" sz="1800" u="sng" dirty="0" smtClean="0">
                <a:hlinkClick r:id="rId2"/>
              </a:rPr>
              <a:t>environment</a:t>
            </a:r>
            <a:endParaRPr lang="en-US" sz="800" u="sng" dirty="0" smtClean="0"/>
          </a:p>
          <a:p>
            <a:endParaRPr lang="en-US" sz="800" dirty="0" smtClean="0"/>
          </a:p>
          <a:p>
            <a:r>
              <a:rPr lang="en-US" sz="1800" dirty="0" smtClean="0"/>
              <a:t>Configuration </a:t>
            </a:r>
            <a:r>
              <a:rPr lang="en-US" sz="1800" dirty="0"/>
              <a:t>management: </a:t>
            </a:r>
            <a:r>
              <a:rPr lang="en-US" sz="1800" dirty="0">
                <a:hlinkClick r:id="rId3"/>
              </a:rPr>
              <a:t>https://</a:t>
            </a:r>
            <a:r>
              <a:rPr lang="en-US" sz="1800" dirty="0" smtClean="0">
                <a:hlinkClick r:id="rId3"/>
              </a:rPr>
              <a:t>github.com/jetstream-cloud/Jetstream-Salt-States</a:t>
            </a:r>
            <a:r>
              <a:rPr lang="en-US" sz="1800" dirty="0" smtClean="0"/>
              <a:t> </a:t>
            </a:r>
          </a:p>
          <a:p>
            <a:endParaRPr lang="en-US" sz="800" dirty="0" smtClean="0"/>
          </a:p>
          <a:p>
            <a:endParaRPr lang="en-US" sz="1800" dirty="0"/>
          </a:p>
          <a:p>
            <a:pPr marL="0" indent="0" algn="ctr">
              <a:buNone/>
            </a:pPr>
            <a:r>
              <a:rPr lang="en-US" sz="1800" b="1" dirty="0" smtClean="0"/>
              <a:t>For questions, comments, etc. of any manner</a:t>
            </a:r>
            <a:endParaRPr lang="en-US" sz="1800" dirty="0"/>
          </a:p>
          <a:p>
            <a:pPr marL="0" indent="0" algn="ctr">
              <a:buNone/>
            </a:pPr>
            <a:r>
              <a:rPr lang="en-US" sz="1800" b="1" dirty="0" smtClean="0">
                <a:hlinkClick r:id="rId4"/>
              </a:rPr>
              <a:t>help@jetstream-cloud.org</a:t>
            </a:r>
            <a:r>
              <a:rPr lang="en-US" sz="1400" dirty="0" smtClean="0"/>
              <a:t>    </a:t>
            </a:r>
          </a:p>
          <a:p>
            <a:pPr marL="0" indent="0" algn="ctr">
              <a:buNone/>
            </a:pPr>
            <a:r>
              <a:rPr lang="en-US" sz="1400" dirty="0"/>
              <a:t> </a:t>
            </a:r>
            <a:r>
              <a:rPr lang="en-US" sz="1400" dirty="0" smtClean="0"/>
              <a:t>        </a:t>
            </a:r>
            <a:endParaRPr lang="en-US" sz="1000" dirty="0"/>
          </a:p>
        </p:txBody>
      </p:sp>
    </p:spTree>
    <p:extLst>
      <p:ext uri="{BB962C8B-B14F-4D97-AF65-F5344CB8AC3E}">
        <p14:creationId xmlns:p14="http://schemas.microsoft.com/office/powerpoint/2010/main" val="6743392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508" y="240021"/>
            <a:ext cx="8229600" cy="445516"/>
          </a:xfrm>
        </p:spPr>
        <p:txBody>
          <a:bodyPr>
            <a:noAutofit/>
          </a:bodyPr>
          <a:lstStyle/>
          <a:p>
            <a:r>
              <a:rPr lang="en-US" dirty="0" smtClean="0">
                <a:solidFill>
                  <a:srgbClr val="7D0224"/>
                </a:solidFill>
              </a:rPr>
              <a:t>Jetstream Partners</a:t>
            </a:r>
            <a:endParaRPr lang="en-US" dirty="0">
              <a:solidFill>
                <a:srgbClr val="7D0224"/>
              </a:solidFill>
            </a:endParaRPr>
          </a:p>
        </p:txBody>
      </p:sp>
      <p:pic>
        <p:nvPicPr>
          <p:cNvPr id="16" name="Picture 1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192456" y="3920332"/>
            <a:ext cx="1967202" cy="429024"/>
          </a:xfrm>
          <a:prstGeom prst="rect">
            <a:avLst/>
          </a:prstGeom>
        </p:spPr>
      </p:pic>
      <p:grpSp>
        <p:nvGrpSpPr>
          <p:cNvPr id="18" name="Group 17"/>
          <p:cNvGrpSpPr/>
          <p:nvPr/>
        </p:nvGrpSpPr>
        <p:grpSpPr>
          <a:xfrm>
            <a:off x="678958" y="944000"/>
            <a:ext cx="7480700" cy="3223537"/>
            <a:chOff x="43881" y="1113504"/>
            <a:chExt cx="7480700" cy="3223537"/>
          </a:xfrm>
        </p:grpSpPr>
        <p:pic>
          <p:nvPicPr>
            <p:cNvPr id="4" name="Picture 3"/>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599252" y="1113504"/>
              <a:ext cx="2202046" cy="574285"/>
            </a:xfrm>
            <a:prstGeom prst="rect">
              <a:avLst/>
            </a:prstGeom>
          </p:spPr>
        </p:pic>
        <p:pic>
          <p:nvPicPr>
            <p:cNvPr id="5" name="Picture 4" descr="UChicago_MAROON.png"/>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599252" y="1855795"/>
              <a:ext cx="2383499" cy="478213"/>
            </a:xfrm>
            <a:prstGeom prst="rect">
              <a:avLst/>
            </a:prstGeom>
          </p:spPr>
        </p:pic>
        <p:pic>
          <p:nvPicPr>
            <p:cNvPr id="6" name="Picture 5" descr="UA-vert CMYK.png"/>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457465" y="1382152"/>
              <a:ext cx="952375" cy="983098"/>
            </a:xfrm>
            <a:prstGeom prst="rect">
              <a:avLst/>
            </a:prstGeom>
          </p:spPr>
        </p:pic>
        <p:pic>
          <p:nvPicPr>
            <p:cNvPr id="7" name="Picture 6" descr="Johns_Hopkins_University_Logo.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20436" y="1716262"/>
              <a:ext cx="3000115" cy="624597"/>
            </a:xfrm>
            <a:prstGeom prst="rect">
              <a:avLst/>
            </a:prstGeom>
          </p:spPr>
        </p:pic>
        <p:cxnSp>
          <p:nvCxnSpPr>
            <p:cNvPr id="8" name="Straight Connector 7"/>
            <p:cNvCxnSpPr/>
            <p:nvPr/>
          </p:nvCxnSpPr>
          <p:spPr>
            <a:xfrm>
              <a:off x="43881" y="2550547"/>
              <a:ext cx="7480700" cy="0"/>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9" name="Picture 8" descr="logo_cornell_round.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48515" y="2627595"/>
              <a:ext cx="805554" cy="805554"/>
            </a:xfrm>
            <a:prstGeom prst="rect">
              <a:avLst/>
            </a:prstGeom>
          </p:spPr>
        </p:pic>
        <p:pic>
          <p:nvPicPr>
            <p:cNvPr id="10" name="Picture 9" descr="manoaseal_transparent.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2774486" y="2601946"/>
              <a:ext cx="985384" cy="985384"/>
            </a:xfrm>
            <a:prstGeom prst="rect">
              <a:avLst/>
            </a:prstGeom>
          </p:spPr>
        </p:pic>
        <p:pic>
          <p:nvPicPr>
            <p:cNvPr id="11" name="Picture 10" descr="150px-NSIDC-logo.svg.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799948" y="3383295"/>
              <a:ext cx="1117671" cy="953746"/>
            </a:xfrm>
            <a:prstGeom prst="rect">
              <a:avLst/>
            </a:prstGeom>
          </p:spPr>
        </p:pic>
        <p:pic>
          <p:nvPicPr>
            <p:cNvPr id="12" name="Picture 11" descr="UNC_ODUM-Institute_542-300x107.jp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66372" y="3267983"/>
              <a:ext cx="2272411" cy="810494"/>
            </a:xfrm>
            <a:prstGeom prst="rect">
              <a:avLst/>
            </a:prstGeom>
          </p:spPr>
        </p:pic>
        <p:cxnSp>
          <p:nvCxnSpPr>
            <p:cNvPr id="13" name="Straight Connector 12"/>
            <p:cNvCxnSpPr/>
            <p:nvPr/>
          </p:nvCxnSpPr>
          <p:spPr>
            <a:xfrm flipH="1">
              <a:off x="2641335" y="2726110"/>
              <a:ext cx="14676" cy="1522968"/>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1288" y="1114103"/>
              <a:ext cx="3398105" cy="488509"/>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010169" y="2719095"/>
              <a:ext cx="1765607" cy="576765"/>
            </a:xfrm>
            <a:prstGeom prst="rect">
              <a:avLst/>
            </a:prstGeom>
          </p:spPr>
        </p:pic>
        <p:pic>
          <p:nvPicPr>
            <p:cNvPr id="3" name="Picture 2"/>
            <p:cNvPicPr>
              <a:picLocks noChangeAspect="1"/>
            </p:cNvPicPr>
            <p:nvPr/>
          </p:nvPicPr>
          <p:blipFill>
            <a:blip r:embed="rId14"/>
            <a:stretch>
              <a:fillRect/>
            </a:stretch>
          </p:blipFill>
          <p:spPr>
            <a:xfrm>
              <a:off x="1504076" y="2627595"/>
              <a:ext cx="1078021" cy="1106551"/>
            </a:xfrm>
            <a:prstGeom prst="rect">
              <a:avLst/>
            </a:prstGeom>
          </p:spPr>
        </p:pic>
        <p:pic>
          <p:nvPicPr>
            <p:cNvPr id="15" name="Picture 14"/>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691718" y="3498483"/>
              <a:ext cx="825090" cy="822614"/>
            </a:xfrm>
            <a:prstGeom prst="rect">
              <a:avLst/>
            </a:prstGeom>
          </p:spPr>
        </p:pic>
      </p:grpSp>
    </p:spTree>
    <p:extLst>
      <p:ext uri="{BB962C8B-B14F-4D97-AF65-F5344CB8AC3E}">
        <p14:creationId xmlns:p14="http://schemas.microsoft.com/office/powerpoint/2010/main" val="133448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44843" y="119482"/>
            <a:ext cx="8229600" cy="536971"/>
          </a:xfrm>
        </p:spPr>
        <p:txBody>
          <a:bodyPr>
            <a:normAutofit/>
          </a:bodyPr>
          <a:lstStyle/>
          <a:p>
            <a:r>
              <a:rPr lang="en-US" dirty="0" smtClean="0">
                <a:solidFill>
                  <a:srgbClr val="7D0224"/>
                </a:solidFill>
              </a:rPr>
              <a:t>Questions?</a:t>
            </a:r>
            <a:endParaRPr lang="en-US" dirty="0">
              <a:solidFill>
                <a:srgbClr val="7D0224"/>
              </a:solidFill>
            </a:endParaRPr>
          </a:p>
        </p:txBody>
      </p:sp>
      <p:sp>
        <p:nvSpPr>
          <p:cNvPr id="6" name="Content Placeholder 2"/>
          <p:cNvSpPr txBox="1">
            <a:spLocks/>
          </p:cNvSpPr>
          <p:nvPr/>
        </p:nvSpPr>
        <p:spPr>
          <a:xfrm>
            <a:off x="840259" y="742950"/>
            <a:ext cx="7685903" cy="344599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400" kern="1200">
                <a:solidFill>
                  <a:srgbClr val="343434"/>
                </a:solidFill>
                <a:latin typeface="Helvetica Light"/>
                <a:ea typeface="+mn-ea"/>
                <a:cs typeface="Helvetica Light"/>
              </a:defRPr>
            </a:lvl1pPr>
            <a:lvl2pPr marL="742950" indent="-285750" algn="l" defTabSz="914400" rtl="0" eaLnBrk="1" latinLnBrk="0" hangingPunct="1">
              <a:spcBef>
                <a:spcPct val="20000"/>
              </a:spcBef>
              <a:buFont typeface="Arial" pitchFamily="34" charset="0"/>
              <a:buChar char="–"/>
              <a:defRPr sz="2000" kern="1200">
                <a:solidFill>
                  <a:srgbClr val="343434"/>
                </a:solidFill>
                <a:latin typeface="Helvetica Light"/>
                <a:ea typeface="+mn-ea"/>
                <a:cs typeface="Helvetica Light"/>
              </a:defRPr>
            </a:lvl2pPr>
            <a:lvl3pPr marL="1143000" indent="-228600" algn="l" defTabSz="914400" rtl="0" eaLnBrk="1" latinLnBrk="0" hangingPunct="1">
              <a:spcBef>
                <a:spcPct val="20000"/>
              </a:spcBef>
              <a:buFont typeface="Arial" pitchFamily="34" charset="0"/>
              <a:buChar char="•"/>
              <a:defRPr sz="1800" kern="1200">
                <a:solidFill>
                  <a:srgbClr val="343434"/>
                </a:solidFill>
                <a:latin typeface="Helvetica Light"/>
                <a:ea typeface="+mn-ea"/>
                <a:cs typeface="Helvetica Light"/>
              </a:defRPr>
            </a:lvl3pPr>
            <a:lvl4pPr marL="1600200" indent="-228600" algn="l" defTabSz="914400" rtl="0" eaLnBrk="1" latinLnBrk="0" hangingPunct="1">
              <a:spcBef>
                <a:spcPct val="20000"/>
              </a:spcBef>
              <a:buFont typeface="Arial" pitchFamily="34" charset="0"/>
              <a:buChar char="–"/>
              <a:defRPr sz="1600" kern="1200">
                <a:solidFill>
                  <a:srgbClr val="343434"/>
                </a:solidFill>
                <a:latin typeface="Helvetica Light"/>
                <a:ea typeface="+mn-ea"/>
                <a:cs typeface="Helvetica Light"/>
              </a:defRPr>
            </a:lvl4pPr>
            <a:lvl5pPr marL="2057400" indent="-228600" algn="l" defTabSz="914400" rtl="0" eaLnBrk="1" latinLnBrk="0" hangingPunct="1">
              <a:spcBef>
                <a:spcPct val="20000"/>
              </a:spcBef>
              <a:buFont typeface="Arial" pitchFamily="34" charset="0"/>
              <a:buChar char="»"/>
              <a:defRPr sz="1600" kern="1200">
                <a:solidFill>
                  <a:srgbClr val="343434"/>
                </a:solidFill>
                <a:latin typeface="Helvetica Light"/>
                <a:ea typeface="+mn-ea"/>
                <a:cs typeface="Helvetica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dirty="0">
                <a:latin typeface="Helvetica"/>
                <a:cs typeface="Helvetica"/>
              </a:rPr>
              <a:t>Project website: </a:t>
            </a:r>
            <a:r>
              <a:rPr lang="en-US" sz="900" dirty="0">
                <a:latin typeface="Helvetica"/>
                <a:cs typeface="Helvetica"/>
                <a:hlinkClick r:id="rId2"/>
              </a:rPr>
              <a:t>http://jetstream-cloud.org/</a:t>
            </a:r>
            <a:endParaRPr lang="en-US" sz="900" dirty="0">
              <a:latin typeface="Helvetica"/>
              <a:cs typeface="Helvetica"/>
            </a:endParaRPr>
          </a:p>
          <a:p>
            <a:pPr marL="0" indent="0">
              <a:buNone/>
            </a:pPr>
            <a:r>
              <a:rPr lang="en-US" sz="900" dirty="0">
                <a:latin typeface="Helvetica"/>
                <a:cs typeface="Helvetica"/>
              </a:rPr>
              <a:t>Project email: </a:t>
            </a:r>
            <a:r>
              <a:rPr lang="en-US" sz="900" dirty="0">
                <a:latin typeface="Helvetica"/>
                <a:cs typeface="Helvetica"/>
                <a:hlinkClick r:id="rId3"/>
              </a:rPr>
              <a:t>jethelp@iu.edu</a:t>
            </a:r>
            <a:r>
              <a:rPr lang="en-US" sz="900" dirty="0">
                <a:latin typeface="Helvetica"/>
                <a:cs typeface="Helvetica"/>
              </a:rPr>
              <a:t> </a:t>
            </a:r>
          </a:p>
          <a:p>
            <a:pPr marL="0" indent="0">
              <a:buNone/>
            </a:pPr>
            <a:r>
              <a:rPr lang="en-US" sz="900" dirty="0">
                <a:latin typeface="Helvetica"/>
                <a:cs typeface="Helvetica"/>
              </a:rPr>
              <a:t>Direct email: </a:t>
            </a:r>
            <a:r>
              <a:rPr lang="en-US" sz="900" dirty="0" smtClean="0">
                <a:latin typeface="Helvetica"/>
                <a:cs typeface="Helvetica"/>
                <a:hlinkClick r:id="rId4"/>
              </a:rPr>
              <a:t>jomlowe@iu.edu</a:t>
            </a:r>
            <a:r>
              <a:rPr lang="en-US" sz="900" dirty="0" smtClean="0">
                <a:latin typeface="Helvetica"/>
                <a:cs typeface="Helvetica"/>
              </a:rPr>
              <a:t>, </a:t>
            </a:r>
            <a:r>
              <a:rPr lang="en-US" sz="900" dirty="0" smtClean="0">
                <a:latin typeface="Helvetica"/>
                <a:cs typeface="Helvetica"/>
                <a:hlinkClick r:id="rId5"/>
              </a:rPr>
              <a:t>turnerg@iu.edu</a:t>
            </a:r>
            <a:endParaRPr lang="en-US" sz="900" dirty="0">
              <a:latin typeface="Helvetica"/>
              <a:cs typeface="Helvetica"/>
            </a:endParaRPr>
          </a:p>
          <a:p>
            <a:pPr marL="0" indent="0">
              <a:buNone/>
            </a:pPr>
            <a:endParaRPr lang="en-US" sz="900" dirty="0">
              <a:latin typeface="Helvetica"/>
              <a:cs typeface="Helvetica"/>
            </a:endParaRPr>
          </a:p>
          <a:p>
            <a:pPr marL="0" indent="0">
              <a:lnSpc>
                <a:spcPct val="110000"/>
              </a:lnSpc>
              <a:buNone/>
            </a:pPr>
            <a:r>
              <a:rPr lang="en-US" sz="900" dirty="0">
                <a:solidFill>
                  <a:srgbClr val="B20838"/>
                </a:solidFill>
                <a:latin typeface="Helvetica"/>
                <a:cs typeface="Helvetica"/>
              </a:rPr>
              <a:t>License Terms</a:t>
            </a:r>
            <a:endParaRPr lang="en-US" sz="900" dirty="0">
              <a:latin typeface="Helvetica"/>
              <a:cs typeface="Helvetica"/>
            </a:endParaRPr>
          </a:p>
          <a:p>
            <a:pPr marL="214313" indent="-214313">
              <a:lnSpc>
                <a:spcPct val="110000"/>
              </a:lnSpc>
            </a:pPr>
            <a:r>
              <a:rPr lang="en-US" sz="900" dirty="0" smtClean="0">
                <a:latin typeface="Helvetica"/>
                <a:cs typeface="Helvetica"/>
              </a:rPr>
              <a:t>Lowe, J.M., Turner G.W. 2017. Jetstream: </a:t>
            </a:r>
            <a:r>
              <a:rPr lang="en-US" sz="900" dirty="0" smtClean="0">
                <a:latin typeface="Arial" charset="0"/>
                <a:ea typeface="Arial" charset="0"/>
                <a:cs typeface="Arial" charset="0"/>
              </a:rPr>
              <a:t>Cloud </a:t>
            </a:r>
            <a:r>
              <a:rPr lang="en-US" sz="900" dirty="0">
                <a:latin typeface="Arial" charset="0"/>
                <a:ea typeface="Arial" charset="0"/>
                <a:cs typeface="Arial" charset="0"/>
              </a:rPr>
              <a:t>Facility for </a:t>
            </a:r>
            <a:r>
              <a:rPr lang="en-US" sz="900" dirty="0" smtClean="0">
                <a:latin typeface="Arial" charset="0"/>
                <a:ea typeface="Arial" charset="0"/>
                <a:cs typeface="Arial" charset="0"/>
              </a:rPr>
              <a:t>Scientific Gateways</a:t>
            </a:r>
            <a:r>
              <a:rPr lang="en-US" sz="900" dirty="0" smtClean="0">
                <a:latin typeface="Helvetica"/>
                <a:cs typeface="Helvetica"/>
              </a:rPr>
              <a:t>:  CSCI0B 649, Topics in Systems</a:t>
            </a:r>
            <a:r>
              <a:rPr lang="en-US" sz="900" dirty="0" smtClean="0">
                <a:latin typeface="Arial" charset="0"/>
                <a:ea typeface="Arial" charset="0"/>
                <a:cs typeface="Arial" charset="0"/>
              </a:rPr>
              <a:t>, Science Gateway Architectures; Computer Science, School of Informatics and Computing, Indiana University</a:t>
            </a:r>
            <a:r>
              <a:rPr lang="en-US" sz="900" dirty="0" smtClean="0">
                <a:latin typeface="Helvetica"/>
                <a:cs typeface="Helvetica"/>
              </a:rPr>
              <a:t>.  Also </a:t>
            </a:r>
            <a:r>
              <a:rPr lang="en-US" sz="900" dirty="0">
                <a:latin typeface="Helvetica"/>
                <a:cs typeface="Helvetica"/>
              </a:rPr>
              <a:t>available at: </a:t>
            </a:r>
            <a:r>
              <a:rPr lang="en-US" sz="900" dirty="0">
                <a:hlinkClick r:id="rId6"/>
              </a:rPr>
              <a:t>http://jetstream-cloud.org/publications.php </a:t>
            </a:r>
            <a:endParaRPr lang="en-US" sz="900" dirty="0"/>
          </a:p>
          <a:p>
            <a:pPr marL="214313" indent="-214313">
              <a:lnSpc>
                <a:spcPct val="110000"/>
              </a:lnSpc>
            </a:pPr>
            <a:r>
              <a:rPr lang="en-US" sz="900" dirty="0">
                <a:latin typeface="Helvetica"/>
                <a:cs typeface="Helvetica"/>
              </a:rPr>
              <a:t>Jetstream is supported by NSF award 1445604 (Craig Stewart, IU, PI)</a:t>
            </a:r>
          </a:p>
          <a:p>
            <a:pPr marL="214313" indent="-214313">
              <a:lnSpc>
                <a:spcPct val="110000"/>
              </a:lnSpc>
            </a:pPr>
            <a:r>
              <a:rPr lang="en-US" sz="900" dirty="0">
                <a:latin typeface="Helvetica"/>
                <a:cs typeface="Helvetica"/>
              </a:rPr>
              <a:t>XSEDE is supported by NSF award 1053575 (John Towns, UIUC, PI)</a:t>
            </a:r>
          </a:p>
          <a:p>
            <a:pPr marL="214313" indent="-214313">
              <a:lnSpc>
                <a:spcPct val="110000"/>
              </a:lnSpc>
            </a:pPr>
            <a:r>
              <a:rPr lang="en-US" sz="900" dirty="0">
                <a:latin typeface="Helvetica"/>
                <a:cs typeface="Helvetica"/>
              </a:rPr>
              <a:t>This research was supported in part by the Indiana University Pervasive Technology Institute, which was established with the assistance of a major award from the Lilly Endowment, Inc. Opinions presented here are those of the author(s) and do not necessarily represent the views of the NSF, IUPTI, IU, or the Lilly Endowment, Inc.</a:t>
            </a:r>
          </a:p>
          <a:p>
            <a:pPr marL="214313" indent="-214313">
              <a:lnSpc>
                <a:spcPct val="110000"/>
              </a:lnSpc>
            </a:pPr>
            <a:r>
              <a:rPr lang="en-US" sz="900" dirty="0">
                <a:latin typeface="Helvetica"/>
                <a:cs typeface="Helvetica"/>
              </a:rPr>
              <a:t>Items indicated with a © are under copyright and used here with permission. Such items may not be reused without permission from the holder of copyright except where license terms noted on a slide permit reuse. </a:t>
            </a:r>
          </a:p>
          <a:p>
            <a:pPr marL="214313" indent="-214313">
              <a:lnSpc>
                <a:spcPct val="110000"/>
              </a:lnSpc>
            </a:pPr>
            <a:r>
              <a:rPr lang="en-US" sz="900" dirty="0">
                <a:latin typeface="Helvetica"/>
                <a:cs typeface="Helvetica"/>
              </a:rPr>
              <a:t>Except where otherwise noted, contents of this presentation are copyright 2015 by the Trustees of Indiana University. </a:t>
            </a:r>
          </a:p>
          <a:p>
            <a:pPr marL="214313" indent="-214313">
              <a:lnSpc>
                <a:spcPct val="110000"/>
              </a:lnSpc>
            </a:pPr>
            <a:r>
              <a:rPr lang="en-US" sz="900" dirty="0">
                <a:latin typeface="Helvetica"/>
                <a:cs typeface="Helvetica"/>
              </a:rPr>
              <a:t>This document is released under the Creative Commons Attribution 3.0 </a:t>
            </a:r>
            <a:r>
              <a:rPr lang="en-US" sz="900" dirty="0" err="1">
                <a:latin typeface="Helvetica"/>
                <a:cs typeface="Helvetica"/>
              </a:rPr>
              <a:t>Unported</a:t>
            </a:r>
            <a:r>
              <a:rPr lang="en-US" sz="900" dirty="0">
                <a:latin typeface="Helvetica"/>
                <a:cs typeface="Helvetica"/>
              </a:rPr>
              <a:t> license                                       (</a:t>
            </a:r>
            <a:r>
              <a:rPr lang="en-US" sz="900" dirty="0">
                <a:latin typeface="Helvetica"/>
                <a:cs typeface="Helvetica"/>
                <a:hlinkClick r:id="rId7"/>
              </a:rPr>
              <a:t>http://creativecommons.org/licenses/by/3.0/</a:t>
            </a:r>
            <a:r>
              <a:rPr lang="en-US" sz="900" dirty="0">
                <a:latin typeface="Helvetica"/>
                <a:cs typeface="Helvetica"/>
              </a:rPr>
              <a:t>). This license includes the following terms: You are free to share – to copy, distribute and transmit the work and to remix – to adapt the work under the following conditions: attribution – you must attribute the work in the manner specified by the author or licensor (but not in any way that suggests that they endorse you or your use of the work). For any reuse or distribution, you must make clear to others the license terms of this work. </a:t>
            </a:r>
          </a:p>
          <a:p>
            <a:pPr marL="0" indent="0">
              <a:buNone/>
            </a:pPr>
            <a:endParaRPr lang="en-US" sz="900" dirty="0">
              <a:latin typeface="Helvetica"/>
              <a:cs typeface="Helvetica"/>
            </a:endParaRPr>
          </a:p>
        </p:txBody>
      </p:sp>
    </p:spTree>
    <p:extLst>
      <p:ext uri="{BB962C8B-B14F-4D97-AF65-F5344CB8AC3E}">
        <p14:creationId xmlns:p14="http://schemas.microsoft.com/office/powerpoint/2010/main" val="11036776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03339" y="152032"/>
            <a:ext cx="5010072" cy="590243"/>
          </a:xfrm>
          <a:prstGeom prst="rect">
            <a:avLst/>
          </a:prstGeom>
        </p:spPr>
        <p:txBody>
          <a:bodyPr vert="horz" lIns="68580" tIns="34290" rIns="68580" bIns="34290" rtlCol="0" anchor="ctr">
            <a:normAutofit/>
          </a:bodyPr>
          <a:lstStyle>
            <a:lvl1pPr algn="l" defTabSz="914400" rtl="0" eaLnBrk="1" latinLnBrk="0" hangingPunct="1">
              <a:spcBef>
                <a:spcPct val="0"/>
              </a:spcBef>
              <a:buNone/>
              <a:defRPr sz="3600" kern="1200">
                <a:solidFill>
                  <a:srgbClr val="68060B"/>
                </a:solidFill>
                <a:latin typeface="Helvetica Light"/>
                <a:ea typeface="+mj-ea"/>
                <a:cs typeface="Helvetica Light"/>
              </a:defRPr>
            </a:lvl1pPr>
          </a:lstStyle>
          <a:p>
            <a:r>
              <a:rPr lang="en-US" sz="2700" dirty="0"/>
              <a:t>“Long tail” of the </a:t>
            </a:r>
            <a:r>
              <a:rPr lang="en-US" sz="2700" dirty="0" smtClean="0"/>
              <a:t>Science</a:t>
            </a:r>
            <a:endParaRPr lang="en-US" sz="2700" dirty="0"/>
          </a:p>
        </p:txBody>
      </p:sp>
      <p:grpSp>
        <p:nvGrpSpPr>
          <p:cNvPr id="21" name="Group 20"/>
          <p:cNvGrpSpPr/>
          <p:nvPr/>
        </p:nvGrpSpPr>
        <p:grpSpPr>
          <a:xfrm>
            <a:off x="743138" y="742275"/>
            <a:ext cx="7141945" cy="3533940"/>
            <a:chOff x="743138" y="742275"/>
            <a:chExt cx="7141945" cy="3533940"/>
          </a:xfrm>
        </p:grpSpPr>
        <p:cxnSp>
          <p:nvCxnSpPr>
            <p:cNvPr id="4" name="Straight Arrow Connector 3"/>
            <p:cNvCxnSpPr/>
            <p:nvPr/>
          </p:nvCxnSpPr>
          <p:spPr>
            <a:xfrm flipH="1">
              <a:off x="1397164" y="742275"/>
              <a:ext cx="2727" cy="2655755"/>
            </a:xfrm>
            <a:prstGeom prst="straightConnector1">
              <a:avLst/>
            </a:prstGeom>
            <a:ln>
              <a:solidFill>
                <a:schemeClr val="accent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1397164" y="3398030"/>
              <a:ext cx="5780832"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6" name="Freeform 5"/>
            <p:cNvSpPr/>
            <p:nvPr/>
          </p:nvSpPr>
          <p:spPr>
            <a:xfrm>
              <a:off x="1485370" y="759133"/>
              <a:ext cx="5444083" cy="2525800"/>
            </a:xfrm>
            <a:custGeom>
              <a:avLst/>
              <a:gdLst>
                <a:gd name="connsiteX0" fmla="*/ 2596 w 3277315"/>
                <a:gd name="connsiteY0" fmla="*/ 0 h 3760537"/>
                <a:gd name="connsiteX1" fmla="*/ 127110 w 3277315"/>
                <a:gd name="connsiteY1" fmla="*/ 2515326 h 3760537"/>
                <a:gd name="connsiteX2" fmla="*/ 824389 w 3277315"/>
                <a:gd name="connsiteY2" fmla="*/ 3511495 h 3760537"/>
                <a:gd name="connsiteX3" fmla="*/ 3277315 w 3277315"/>
                <a:gd name="connsiteY3" fmla="*/ 3760537 h 3760537"/>
              </a:gdLst>
              <a:ahLst/>
              <a:cxnLst>
                <a:cxn ang="0">
                  <a:pos x="connsiteX0" y="connsiteY0"/>
                </a:cxn>
                <a:cxn ang="0">
                  <a:pos x="connsiteX1" y="connsiteY1"/>
                </a:cxn>
                <a:cxn ang="0">
                  <a:pos x="connsiteX2" y="connsiteY2"/>
                </a:cxn>
                <a:cxn ang="0">
                  <a:pos x="connsiteX3" y="connsiteY3"/>
                </a:cxn>
              </a:cxnLst>
              <a:rect l="l" t="t" r="r" b="b"/>
              <a:pathLst>
                <a:path w="3277315" h="3760537">
                  <a:moveTo>
                    <a:pt x="2596" y="0"/>
                  </a:moveTo>
                  <a:cubicBezTo>
                    <a:pt x="-3630" y="965038"/>
                    <a:pt x="-9855" y="1930077"/>
                    <a:pt x="127110" y="2515326"/>
                  </a:cubicBezTo>
                  <a:cubicBezTo>
                    <a:pt x="264075" y="3100575"/>
                    <a:pt x="299355" y="3303960"/>
                    <a:pt x="824389" y="3511495"/>
                  </a:cubicBezTo>
                  <a:cubicBezTo>
                    <a:pt x="1349423" y="3719030"/>
                    <a:pt x="3277315" y="3760537"/>
                    <a:pt x="3277315" y="3760537"/>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dirty="0"/>
            </a:p>
          </p:txBody>
        </p:sp>
        <p:cxnSp>
          <p:nvCxnSpPr>
            <p:cNvPr id="7" name="Straight Arrow Connector 6"/>
            <p:cNvCxnSpPr>
              <a:stCxn id="13" idx="1"/>
            </p:cNvCxnSpPr>
            <p:nvPr/>
          </p:nvCxnSpPr>
          <p:spPr>
            <a:xfrm flipH="1">
              <a:off x="1553056" y="1380374"/>
              <a:ext cx="444240" cy="3164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Left Brace 8"/>
            <p:cNvSpPr/>
            <p:nvPr/>
          </p:nvSpPr>
          <p:spPr>
            <a:xfrm rot="5700000">
              <a:off x="4426226" y="650906"/>
              <a:ext cx="297407" cy="432952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dirty="0"/>
            </a:p>
          </p:txBody>
        </p:sp>
        <p:sp>
          <p:nvSpPr>
            <p:cNvPr id="10" name="Title 1"/>
            <p:cNvSpPr txBox="1">
              <a:spLocks/>
            </p:cNvSpPr>
            <p:nvPr/>
          </p:nvSpPr>
          <p:spPr>
            <a:xfrm>
              <a:off x="2896667" y="2086523"/>
              <a:ext cx="3816471" cy="519824"/>
            </a:xfrm>
            <a:prstGeom prst="rect">
              <a:avLst/>
            </a:prstGeom>
          </p:spPr>
          <p:txBody>
            <a:bodyPr vert="horz" lIns="68580" tIns="34290" rIns="68580" bIns="34290" rtlCol="0" anchor="ctr">
              <a:noAutofit/>
            </a:bodyPr>
            <a:lstStyle>
              <a:lvl1pPr algn="l" defTabSz="914400" rtl="0" eaLnBrk="1" latinLnBrk="0" hangingPunct="1">
                <a:spcBef>
                  <a:spcPct val="0"/>
                </a:spcBef>
                <a:buNone/>
                <a:defRPr sz="3600" kern="1200">
                  <a:solidFill>
                    <a:srgbClr val="68060B"/>
                  </a:solidFill>
                  <a:latin typeface="Helvetica"/>
                  <a:ea typeface="+mj-ea"/>
                  <a:cs typeface="Helvetica"/>
                </a:defRPr>
              </a:lvl1pPr>
            </a:lstStyle>
            <a:p>
              <a:endParaRPr lang="en-US" sz="2100" dirty="0">
                <a:solidFill>
                  <a:schemeClr val="tx1">
                    <a:lumMod val="75000"/>
                    <a:lumOff val="25000"/>
                  </a:schemeClr>
                </a:solidFill>
              </a:endParaRPr>
            </a:p>
          </p:txBody>
        </p:sp>
        <p:pic>
          <p:nvPicPr>
            <p:cNvPr id="12" name="Picture 11" descr="jetstreamLogo_FINAL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6667" y="1948530"/>
              <a:ext cx="1922165" cy="694219"/>
            </a:xfrm>
            <a:prstGeom prst="rect">
              <a:avLst/>
            </a:prstGeom>
          </p:spPr>
        </p:pic>
        <p:sp>
          <p:nvSpPr>
            <p:cNvPr id="13" name="Title 1"/>
            <p:cNvSpPr txBox="1">
              <a:spLocks/>
            </p:cNvSpPr>
            <p:nvPr/>
          </p:nvSpPr>
          <p:spPr>
            <a:xfrm>
              <a:off x="1997296" y="1120461"/>
              <a:ext cx="4620471" cy="519824"/>
            </a:xfrm>
            <a:prstGeom prst="rect">
              <a:avLst/>
            </a:prstGeom>
          </p:spPr>
          <p:txBody>
            <a:bodyPr vert="horz" lIns="68580" tIns="34290" rIns="68580" bIns="34290" rtlCol="0" anchor="ctr">
              <a:noAutofit/>
            </a:bodyPr>
            <a:lstStyle>
              <a:lvl1pPr algn="l" defTabSz="914400" rtl="0" eaLnBrk="1" latinLnBrk="0" hangingPunct="1">
                <a:spcBef>
                  <a:spcPct val="0"/>
                </a:spcBef>
                <a:buNone/>
                <a:defRPr sz="3600" kern="1200">
                  <a:solidFill>
                    <a:srgbClr val="68060B"/>
                  </a:solidFill>
                  <a:latin typeface="Helvetica"/>
                  <a:ea typeface="+mj-ea"/>
                  <a:cs typeface="Helvetica"/>
                </a:defRPr>
              </a:lvl1pPr>
            </a:lstStyle>
            <a:p>
              <a:r>
                <a:rPr lang="en-US" sz="1800" dirty="0" smtClean="0">
                  <a:solidFill>
                    <a:schemeClr val="tx1">
                      <a:lumMod val="75000"/>
                      <a:lumOff val="25000"/>
                    </a:schemeClr>
                  </a:solidFill>
                  <a:latin typeface="Helvetica Light" charset="0"/>
                  <a:ea typeface="Helvetica Light" charset="0"/>
                  <a:cs typeface="Helvetica Light" charset="0"/>
                </a:rPr>
                <a:t>Large</a:t>
              </a:r>
              <a:r>
                <a:rPr lang="en-US" sz="1800" dirty="0" smtClean="0">
                  <a:solidFill>
                    <a:schemeClr val="tx1">
                      <a:lumMod val="75000"/>
                      <a:lumOff val="25000"/>
                    </a:schemeClr>
                  </a:solidFill>
                  <a:latin typeface="Helvetica" charset="0"/>
                  <a:ea typeface="Helvetica" charset="0"/>
                  <a:cs typeface="Helvetica" charset="0"/>
                </a:rPr>
                <a:t> </a:t>
              </a:r>
              <a:r>
                <a:rPr lang="en-US" sz="1800" dirty="0" smtClean="0">
                  <a:solidFill>
                    <a:schemeClr val="tx1">
                      <a:lumMod val="75000"/>
                      <a:lumOff val="25000"/>
                    </a:schemeClr>
                  </a:solidFill>
                  <a:latin typeface="Helvetica Light" charset="0"/>
                  <a:ea typeface="Helvetica Light" charset="0"/>
                  <a:cs typeface="Helvetica Light" charset="0"/>
                </a:rPr>
                <a:t>HPC systems requiring sophisticated </a:t>
              </a:r>
            </a:p>
            <a:p>
              <a:r>
                <a:rPr lang="en-US" sz="1800" dirty="0">
                  <a:solidFill>
                    <a:schemeClr val="tx1">
                      <a:lumMod val="75000"/>
                      <a:lumOff val="25000"/>
                    </a:schemeClr>
                  </a:solidFill>
                  <a:latin typeface="Helvetica Light" charset="0"/>
                  <a:ea typeface="Helvetica Light" charset="0"/>
                  <a:cs typeface="Helvetica Light" charset="0"/>
                </a:rPr>
                <a:t>d</a:t>
              </a:r>
              <a:r>
                <a:rPr lang="en-US" sz="1800" dirty="0" smtClean="0">
                  <a:solidFill>
                    <a:schemeClr val="tx1">
                      <a:lumMod val="75000"/>
                      <a:lumOff val="25000"/>
                    </a:schemeClr>
                  </a:solidFill>
                  <a:latin typeface="Helvetica Light" charset="0"/>
                  <a:ea typeface="Helvetica Light" charset="0"/>
                  <a:cs typeface="Helvetica Light" charset="0"/>
                </a:rPr>
                <a:t>istributed memory programming skills</a:t>
              </a:r>
            </a:p>
            <a:p>
              <a:r>
                <a:rPr lang="en-US" sz="1800" dirty="0" smtClean="0">
                  <a:solidFill>
                    <a:schemeClr val="tx1">
                      <a:lumMod val="75000"/>
                      <a:lumOff val="25000"/>
                    </a:schemeClr>
                  </a:solidFill>
                  <a:latin typeface="Helvetica Light" charset="0"/>
                  <a:ea typeface="Helvetica Light" charset="0"/>
                  <a:cs typeface="Helvetica Light" charset="0"/>
                </a:rPr>
                <a:t>~3% researchers supported by the NSF</a:t>
              </a:r>
              <a:endParaRPr lang="en-US" sz="1800" dirty="0">
                <a:solidFill>
                  <a:schemeClr val="tx1">
                    <a:lumMod val="75000"/>
                    <a:lumOff val="25000"/>
                  </a:schemeClr>
                </a:solidFill>
                <a:latin typeface="Helvetica Light" charset="0"/>
                <a:ea typeface="Helvetica Light" charset="0"/>
                <a:cs typeface="Helvetica Light" charset="0"/>
              </a:endParaRPr>
            </a:p>
          </p:txBody>
        </p:sp>
        <p:sp>
          <p:nvSpPr>
            <p:cNvPr id="38" name="TextBox 37"/>
            <p:cNvSpPr txBox="1"/>
            <p:nvPr/>
          </p:nvSpPr>
          <p:spPr>
            <a:xfrm rot="16200000">
              <a:off x="426756" y="1751968"/>
              <a:ext cx="1431868" cy="349695"/>
            </a:xfrm>
            <a:prstGeom prst="rect">
              <a:avLst/>
            </a:prstGeom>
            <a:noFill/>
          </p:spPr>
          <p:txBody>
            <a:bodyPr wrap="none" rtlCol="0">
              <a:spAutoFit/>
            </a:bodyPr>
            <a:lstStyle/>
            <a:p>
              <a:r>
                <a:rPr lang="en-US" dirty="0" smtClean="0">
                  <a:latin typeface="Helvetica" charset="0"/>
                  <a:ea typeface="Helvetica" charset="0"/>
                  <a:cs typeface="Helvetica" charset="0"/>
                </a:rPr>
                <a:t>Problem size</a:t>
              </a:r>
              <a:endParaRPr lang="en-US" dirty="0">
                <a:latin typeface="Helvetica" charset="0"/>
                <a:ea typeface="Helvetica" charset="0"/>
                <a:cs typeface="Helvetica" charset="0"/>
              </a:endParaRPr>
            </a:p>
          </p:txBody>
        </p:sp>
        <p:sp>
          <p:nvSpPr>
            <p:cNvPr id="39" name="TextBox 38"/>
            <p:cNvSpPr txBox="1"/>
            <p:nvPr/>
          </p:nvSpPr>
          <p:spPr>
            <a:xfrm>
              <a:off x="3581174" y="3438278"/>
              <a:ext cx="1708416" cy="369332"/>
            </a:xfrm>
            <a:prstGeom prst="rect">
              <a:avLst/>
            </a:prstGeom>
            <a:noFill/>
          </p:spPr>
          <p:txBody>
            <a:bodyPr wrap="none" rtlCol="0">
              <a:spAutoFit/>
            </a:bodyPr>
            <a:lstStyle/>
            <a:p>
              <a:r>
                <a:rPr lang="en-US" dirty="0" smtClean="0"/>
                <a:t># Capable users </a:t>
              </a:r>
              <a:endParaRPr lang="en-US" dirty="0"/>
            </a:p>
          </p:txBody>
        </p:sp>
        <p:sp>
          <p:nvSpPr>
            <p:cNvPr id="40" name="TextBox 39"/>
            <p:cNvSpPr txBox="1"/>
            <p:nvPr/>
          </p:nvSpPr>
          <p:spPr>
            <a:xfrm>
              <a:off x="1322491" y="3436437"/>
              <a:ext cx="501169" cy="348292"/>
            </a:xfrm>
            <a:prstGeom prst="rect">
              <a:avLst/>
            </a:prstGeom>
            <a:noFill/>
          </p:spPr>
          <p:txBody>
            <a:bodyPr wrap="none" rtlCol="0">
              <a:spAutoFit/>
            </a:bodyPr>
            <a:lstStyle/>
            <a:p>
              <a:r>
                <a:rPr lang="en-US" dirty="0" smtClean="0"/>
                <a:t>few</a:t>
              </a:r>
              <a:endParaRPr lang="en-US" dirty="0"/>
            </a:p>
          </p:txBody>
        </p:sp>
        <p:sp>
          <p:nvSpPr>
            <p:cNvPr id="41" name="TextBox 40"/>
            <p:cNvSpPr txBox="1"/>
            <p:nvPr/>
          </p:nvSpPr>
          <p:spPr>
            <a:xfrm>
              <a:off x="6513819" y="3413266"/>
              <a:ext cx="664177" cy="348292"/>
            </a:xfrm>
            <a:prstGeom prst="rect">
              <a:avLst/>
            </a:prstGeom>
            <a:noFill/>
          </p:spPr>
          <p:txBody>
            <a:bodyPr wrap="none" rtlCol="0">
              <a:spAutoFit/>
            </a:bodyPr>
            <a:lstStyle/>
            <a:p>
              <a:r>
                <a:rPr lang="en-US" dirty="0" smtClean="0"/>
                <a:t>many</a:t>
              </a:r>
              <a:endParaRPr lang="en-US" dirty="0"/>
            </a:p>
          </p:txBody>
        </p:sp>
        <p:sp>
          <p:nvSpPr>
            <p:cNvPr id="43" name="TextBox 42"/>
            <p:cNvSpPr txBox="1"/>
            <p:nvPr/>
          </p:nvSpPr>
          <p:spPr>
            <a:xfrm>
              <a:off x="4893252" y="1948684"/>
              <a:ext cx="2991831" cy="609512"/>
            </a:xfrm>
            <a:prstGeom prst="rect">
              <a:avLst/>
            </a:prstGeom>
            <a:noFill/>
          </p:spPr>
          <p:txBody>
            <a:bodyPr wrap="none" rtlCol="0">
              <a:spAutoFit/>
            </a:bodyPr>
            <a:lstStyle/>
            <a:p>
              <a:r>
                <a:rPr lang="en-US" dirty="0" smtClean="0">
                  <a:latin typeface="Helvetica Light" charset="0"/>
                  <a:ea typeface="Helvetica Light" charset="0"/>
                  <a:cs typeface="Helvetica Light" charset="0"/>
                </a:rPr>
                <a:t>Everyone else</a:t>
              </a:r>
            </a:p>
            <a:p>
              <a:r>
                <a:rPr lang="en-US" dirty="0" smtClean="0">
                  <a:latin typeface="Helvetica Light" charset="0"/>
                  <a:ea typeface="Helvetica Light" charset="0"/>
                  <a:cs typeface="Helvetica Light" charset="0"/>
                </a:rPr>
                <a:t>Mostly node level parallelism</a:t>
              </a:r>
              <a:endParaRPr lang="en-US" dirty="0">
                <a:latin typeface="Helvetica Light" charset="0"/>
                <a:ea typeface="Helvetica Light" charset="0"/>
                <a:cs typeface="Helvetica Light" charset="0"/>
              </a:endParaRPr>
            </a:p>
          </p:txBody>
        </p:sp>
        <p:sp>
          <p:nvSpPr>
            <p:cNvPr id="15" name="TextBox 14"/>
            <p:cNvSpPr txBox="1"/>
            <p:nvPr/>
          </p:nvSpPr>
          <p:spPr>
            <a:xfrm>
              <a:off x="3974876" y="3906883"/>
              <a:ext cx="665310" cy="369332"/>
            </a:xfrm>
            <a:prstGeom prst="rect">
              <a:avLst/>
            </a:prstGeom>
            <a:noFill/>
          </p:spPr>
          <p:txBody>
            <a:bodyPr wrap="none" rtlCol="0">
              <a:spAutoFit/>
            </a:bodyPr>
            <a:lstStyle/>
            <a:p>
              <a:r>
                <a:rPr lang="en-US" dirty="0" smtClean="0">
                  <a:solidFill>
                    <a:srgbClr val="0070C0"/>
                  </a:solidFill>
                </a:rPr>
                <a:t>Scale</a:t>
              </a:r>
              <a:endParaRPr lang="en-US" dirty="0">
                <a:solidFill>
                  <a:srgbClr val="0070C0"/>
                </a:solidFill>
              </a:endParaRPr>
            </a:p>
          </p:txBody>
        </p:sp>
        <p:sp>
          <p:nvSpPr>
            <p:cNvPr id="16" name="TextBox 15"/>
            <p:cNvSpPr txBox="1"/>
            <p:nvPr/>
          </p:nvSpPr>
          <p:spPr>
            <a:xfrm>
              <a:off x="6452081" y="3906883"/>
              <a:ext cx="787652" cy="369332"/>
            </a:xfrm>
            <a:prstGeom prst="rect">
              <a:avLst/>
            </a:prstGeom>
            <a:noFill/>
          </p:spPr>
          <p:txBody>
            <a:bodyPr wrap="none" rtlCol="0">
              <a:spAutoFit/>
            </a:bodyPr>
            <a:lstStyle/>
            <a:p>
              <a:r>
                <a:rPr lang="en-US" dirty="0" smtClean="0">
                  <a:solidFill>
                    <a:srgbClr val="0070C0"/>
                  </a:solidFill>
                </a:rPr>
                <a:t>laptop</a:t>
              </a:r>
              <a:endParaRPr lang="en-US" dirty="0">
                <a:solidFill>
                  <a:srgbClr val="0070C0"/>
                </a:solidFill>
              </a:endParaRPr>
            </a:p>
          </p:txBody>
        </p:sp>
        <p:sp>
          <p:nvSpPr>
            <p:cNvPr id="17" name="TextBox 16"/>
            <p:cNvSpPr txBox="1"/>
            <p:nvPr/>
          </p:nvSpPr>
          <p:spPr>
            <a:xfrm>
              <a:off x="743138" y="3889807"/>
              <a:ext cx="1642437" cy="369332"/>
            </a:xfrm>
            <a:prstGeom prst="rect">
              <a:avLst/>
            </a:prstGeom>
            <a:noFill/>
          </p:spPr>
          <p:txBody>
            <a:bodyPr wrap="none" rtlCol="0">
              <a:spAutoFit/>
            </a:bodyPr>
            <a:lstStyle/>
            <a:p>
              <a:r>
                <a:rPr lang="en-US" dirty="0" smtClean="0">
                  <a:solidFill>
                    <a:srgbClr val="0070C0"/>
                  </a:solidFill>
                </a:rPr>
                <a:t>Supercomputer</a:t>
              </a:r>
              <a:endParaRPr lang="en-US" dirty="0">
                <a:solidFill>
                  <a:srgbClr val="0070C0"/>
                </a:solidFill>
              </a:endParaRPr>
            </a:p>
          </p:txBody>
        </p:sp>
        <p:cxnSp>
          <p:nvCxnSpPr>
            <p:cNvPr id="24" name="Straight Arrow Connector 23"/>
            <p:cNvCxnSpPr/>
            <p:nvPr/>
          </p:nvCxnSpPr>
          <p:spPr>
            <a:xfrm>
              <a:off x="1355378" y="3866636"/>
              <a:ext cx="5780832"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930436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969" y="100472"/>
            <a:ext cx="8229600" cy="594121"/>
          </a:xfrm>
        </p:spPr>
        <p:txBody>
          <a:bodyPr>
            <a:normAutofit/>
          </a:bodyPr>
          <a:lstStyle/>
          <a:p>
            <a:r>
              <a:rPr lang="en-US" dirty="0">
                <a:solidFill>
                  <a:srgbClr val="7D0224"/>
                </a:solidFill>
              </a:rPr>
              <a:t>What is Jetstream</a:t>
            </a:r>
            <a:r>
              <a:rPr lang="en-US" dirty="0" smtClean="0">
                <a:solidFill>
                  <a:srgbClr val="7D0224"/>
                </a:solidFill>
              </a:rPr>
              <a:t>?</a:t>
            </a:r>
            <a:endParaRPr lang="en-US" dirty="0"/>
          </a:p>
        </p:txBody>
      </p:sp>
      <p:sp>
        <p:nvSpPr>
          <p:cNvPr id="22" name="Title 1"/>
          <p:cNvSpPr txBox="1">
            <a:spLocks/>
          </p:cNvSpPr>
          <p:nvPr/>
        </p:nvSpPr>
        <p:spPr>
          <a:xfrm>
            <a:off x="3486150" y="2800350"/>
            <a:ext cx="3886200" cy="457200"/>
          </a:xfrm>
          <a:prstGeom prst="rect">
            <a:avLst/>
          </a:prstGeom>
        </p:spPr>
        <p:txBody>
          <a:bodyPr vert="horz" lIns="68580" tIns="34290" rIns="68580" bIns="34290" rtlCol="0" anchor="ctr">
            <a:noAutofit/>
          </a:bodyPr>
          <a:lstStyle>
            <a:lvl1pPr algn="l" defTabSz="914400" rtl="0" eaLnBrk="1" latinLnBrk="0" hangingPunct="1">
              <a:spcBef>
                <a:spcPct val="0"/>
              </a:spcBef>
              <a:buNone/>
              <a:defRPr sz="3600" kern="1200">
                <a:solidFill>
                  <a:srgbClr val="68060B"/>
                </a:solidFill>
                <a:latin typeface="Helvetica"/>
                <a:ea typeface="+mj-ea"/>
                <a:cs typeface="Helvetica"/>
              </a:defRPr>
            </a:lvl1pPr>
          </a:lstStyle>
          <a:p>
            <a:endParaRPr lang="en-US" sz="2100" dirty="0">
              <a:solidFill>
                <a:schemeClr val="tx1">
                  <a:lumMod val="75000"/>
                  <a:lumOff val="25000"/>
                </a:schemeClr>
              </a:solidFill>
            </a:endParaRPr>
          </a:p>
        </p:txBody>
      </p:sp>
      <p:sp>
        <p:nvSpPr>
          <p:cNvPr id="3" name="TextBox 2"/>
          <p:cNvSpPr txBox="1"/>
          <p:nvPr/>
        </p:nvSpPr>
        <p:spPr>
          <a:xfrm>
            <a:off x="635977" y="694593"/>
            <a:ext cx="8039100" cy="3016210"/>
          </a:xfrm>
          <a:prstGeom prst="rect">
            <a:avLst/>
          </a:prstGeom>
          <a:noFill/>
        </p:spPr>
        <p:txBody>
          <a:bodyPr wrap="square" rtlCol="0">
            <a:spAutoFit/>
          </a:bodyPr>
          <a:lstStyle/>
          <a:p>
            <a:pPr marL="214313" indent="-214313">
              <a:buFont typeface="Arial"/>
              <a:buChar char="•"/>
            </a:pPr>
            <a:endParaRPr lang="en-US" sz="800" dirty="0">
              <a:solidFill>
                <a:srgbClr val="272727"/>
              </a:solidFill>
              <a:latin typeface="Helvetica"/>
              <a:cs typeface="Helvetica"/>
            </a:endParaRPr>
          </a:p>
          <a:p>
            <a:pPr marL="214313" indent="-214313">
              <a:buFont typeface="Arial"/>
              <a:buChar char="•"/>
            </a:pPr>
            <a:r>
              <a:rPr lang="en-US" b="1" dirty="0">
                <a:solidFill>
                  <a:srgbClr val="272727"/>
                </a:solidFill>
                <a:latin typeface="Helvetica"/>
                <a:cs typeface="Helvetica"/>
              </a:rPr>
              <a:t>Primary goal </a:t>
            </a:r>
            <a:r>
              <a:rPr lang="en-US" dirty="0">
                <a:solidFill>
                  <a:srgbClr val="272727"/>
                </a:solidFill>
                <a:latin typeface="Helvetica"/>
                <a:cs typeface="Helvetica"/>
              </a:rPr>
              <a:t>is to </a:t>
            </a:r>
            <a:r>
              <a:rPr lang="en-US" b="1" dirty="0">
                <a:solidFill>
                  <a:srgbClr val="272727"/>
                </a:solidFill>
                <a:latin typeface="Helvetica"/>
                <a:cs typeface="Helvetica"/>
              </a:rPr>
              <a:t>expand the user base </a:t>
            </a:r>
            <a:r>
              <a:rPr lang="en-US" dirty="0">
                <a:solidFill>
                  <a:srgbClr val="272727"/>
                </a:solidFill>
                <a:latin typeface="Helvetica"/>
                <a:cs typeface="Helvetica"/>
              </a:rPr>
              <a:t>of NSF’s </a:t>
            </a:r>
            <a:r>
              <a:rPr lang="en-US" dirty="0" err="1">
                <a:solidFill>
                  <a:srgbClr val="272727"/>
                </a:solidFill>
                <a:latin typeface="Helvetica"/>
                <a:cs typeface="Helvetica"/>
              </a:rPr>
              <a:t>e</a:t>
            </a:r>
            <a:r>
              <a:rPr lang="en-US" b="1" dirty="0" err="1">
                <a:solidFill>
                  <a:srgbClr val="272727"/>
                </a:solidFill>
                <a:latin typeface="Helvetica"/>
                <a:cs typeface="Helvetica"/>
              </a:rPr>
              <a:t>X</a:t>
            </a:r>
            <a:r>
              <a:rPr lang="en-US" dirty="0" err="1">
                <a:solidFill>
                  <a:srgbClr val="272727"/>
                </a:solidFill>
                <a:latin typeface="Helvetica"/>
                <a:cs typeface="Helvetica"/>
              </a:rPr>
              <a:t>treme</a:t>
            </a:r>
            <a:r>
              <a:rPr lang="en-US" dirty="0">
                <a:solidFill>
                  <a:srgbClr val="272727"/>
                </a:solidFill>
                <a:latin typeface="Helvetica"/>
                <a:cs typeface="Helvetica"/>
              </a:rPr>
              <a:t> </a:t>
            </a:r>
            <a:r>
              <a:rPr lang="en-US" b="1" dirty="0">
                <a:solidFill>
                  <a:srgbClr val="272727"/>
                </a:solidFill>
                <a:latin typeface="Helvetica"/>
                <a:cs typeface="Helvetica"/>
              </a:rPr>
              <a:t>D</a:t>
            </a:r>
            <a:r>
              <a:rPr lang="en-US" dirty="0">
                <a:solidFill>
                  <a:srgbClr val="272727"/>
                </a:solidFill>
                <a:latin typeface="Helvetica"/>
                <a:cs typeface="Helvetica"/>
              </a:rPr>
              <a:t>igital (</a:t>
            </a:r>
            <a:r>
              <a:rPr lang="en-US" b="1" dirty="0">
                <a:solidFill>
                  <a:srgbClr val="272727"/>
                </a:solidFill>
                <a:latin typeface="Helvetica"/>
                <a:cs typeface="Helvetica"/>
              </a:rPr>
              <a:t>XD</a:t>
            </a:r>
            <a:r>
              <a:rPr lang="en-US" dirty="0">
                <a:solidFill>
                  <a:srgbClr val="272727"/>
                </a:solidFill>
                <a:latin typeface="Helvetica"/>
                <a:cs typeface="Helvetica"/>
              </a:rPr>
              <a:t>) program resources beyond the current community of users</a:t>
            </a:r>
            <a:r>
              <a:rPr lang="en-US" sz="1600" dirty="0" smtClean="0">
                <a:solidFill>
                  <a:srgbClr val="272727"/>
                </a:solidFill>
                <a:latin typeface="Helvetica"/>
                <a:cs typeface="Helvetica"/>
              </a:rPr>
              <a:t>.</a:t>
            </a:r>
          </a:p>
          <a:p>
            <a:pPr marL="214313" indent="-214313">
              <a:buFont typeface="Arial"/>
              <a:buChar char="•"/>
            </a:pPr>
            <a:endParaRPr lang="en-US" sz="800" dirty="0" smtClean="0">
              <a:solidFill>
                <a:srgbClr val="272727"/>
              </a:solidFill>
              <a:latin typeface="Helvetica"/>
              <a:cs typeface="Helvetica"/>
            </a:endParaRPr>
          </a:p>
          <a:p>
            <a:pPr marL="214313" indent="-214313">
              <a:buFont typeface="Arial"/>
              <a:buChar char="•"/>
            </a:pPr>
            <a:r>
              <a:rPr lang="en-US" b="1" dirty="0" smtClean="0">
                <a:solidFill>
                  <a:srgbClr val="272727"/>
                </a:solidFill>
                <a:latin typeface="Helvetica"/>
                <a:cs typeface="Helvetica"/>
              </a:rPr>
              <a:t>Lowering the hurdle </a:t>
            </a:r>
            <a:r>
              <a:rPr lang="en-US" dirty="0" smtClean="0">
                <a:solidFill>
                  <a:srgbClr val="272727"/>
                </a:solidFill>
                <a:latin typeface="Helvetica"/>
                <a:cs typeface="Helvetica"/>
              </a:rPr>
              <a:t>to onboard to XSEDE resources</a:t>
            </a:r>
          </a:p>
          <a:p>
            <a:pPr marL="671513" lvl="1" indent="-214313">
              <a:buFont typeface="Arial"/>
              <a:buChar char="•"/>
            </a:pPr>
            <a:r>
              <a:rPr lang="en-US" dirty="0" smtClean="0">
                <a:solidFill>
                  <a:srgbClr val="272727"/>
                </a:solidFill>
                <a:latin typeface="Helvetica"/>
                <a:cs typeface="Helvetica"/>
              </a:rPr>
              <a:t>Working to </a:t>
            </a:r>
            <a:r>
              <a:rPr lang="en-US" b="1" dirty="0" smtClean="0">
                <a:solidFill>
                  <a:srgbClr val="272727"/>
                </a:solidFill>
                <a:latin typeface="Helvetica"/>
                <a:cs typeface="Helvetica"/>
              </a:rPr>
              <a:t>ease</a:t>
            </a:r>
            <a:r>
              <a:rPr lang="en-US" dirty="0" smtClean="0">
                <a:solidFill>
                  <a:srgbClr val="272727"/>
                </a:solidFill>
                <a:latin typeface="Helvetica"/>
                <a:cs typeface="Helvetica"/>
              </a:rPr>
              <a:t> the </a:t>
            </a:r>
            <a:r>
              <a:rPr lang="en-US" b="1" dirty="0" smtClean="0">
                <a:solidFill>
                  <a:srgbClr val="272727"/>
                </a:solidFill>
                <a:latin typeface="Helvetica"/>
                <a:cs typeface="Helvetica"/>
              </a:rPr>
              <a:t>allocation request </a:t>
            </a:r>
            <a:r>
              <a:rPr lang="en-US" dirty="0" smtClean="0">
                <a:solidFill>
                  <a:srgbClr val="272727"/>
                </a:solidFill>
                <a:latin typeface="Helvetica"/>
                <a:cs typeface="Helvetica"/>
              </a:rPr>
              <a:t>process</a:t>
            </a:r>
          </a:p>
          <a:p>
            <a:pPr marL="671513" lvl="1" indent="-214313">
              <a:buFont typeface="Arial"/>
              <a:buChar char="•"/>
            </a:pPr>
            <a:r>
              <a:rPr lang="en-US" b="1" dirty="0" smtClean="0">
                <a:solidFill>
                  <a:srgbClr val="272727"/>
                </a:solidFill>
                <a:latin typeface="Helvetica"/>
                <a:cs typeface="Helvetica"/>
              </a:rPr>
              <a:t>Easy-Button</a:t>
            </a:r>
            <a:r>
              <a:rPr lang="en-US" dirty="0" smtClean="0">
                <a:solidFill>
                  <a:srgbClr val="272727"/>
                </a:solidFill>
                <a:latin typeface="Helvetica"/>
                <a:cs typeface="Helvetica"/>
              </a:rPr>
              <a:t>; quick access but limited ability.  (Beta)</a:t>
            </a:r>
          </a:p>
          <a:p>
            <a:pPr marL="214313" indent="-214313">
              <a:buFont typeface="Arial"/>
              <a:buChar char="•"/>
            </a:pPr>
            <a:endParaRPr lang="en-US" sz="800" dirty="0" smtClean="0">
              <a:solidFill>
                <a:srgbClr val="272727"/>
              </a:solidFill>
              <a:latin typeface="Helvetica"/>
              <a:cs typeface="Helvetica"/>
            </a:endParaRPr>
          </a:p>
          <a:p>
            <a:pPr marL="214313" indent="-214313">
              <a:buFont typeface="Arial"/>
              <a:buChar char="•"/>
            </a:pPr>
            <a:r>
              <a:rPr lang="en-US" b="1" dirty="0" smtClean="0">
                <a:solidFill>
                  <a:srgbClr val="272727"/>
                </a:solidFill>
                <a:latin typeface="Helvetica"/>
                <a:cs typeface="Helvetica"/>
              </a:rPr>
              <a:t>Making Science Easy </a:t>
            </a:r>
            <a:r>
              <a:rPr lang="en-US" dirty="0" smtClean="0">
                <a:solidFill>
                  <a:srgbClr val="272727"/>
                </a:solidFill>
                <a:latin typeface="Helvetica"/>
                <a:cs typeface="Helvetica"/>
              </a:rPr>
              <a:t>for domain researchers, engineers, &amp; educators</a:t>
            </a:r>
          </a:p>
          <a:p>
            <a:pPr marL="671513" lvl="1" indent="-214313">
              <a:buFont typeface="Arial"/>
              <a:buChar char="•"/>
            </a:pPr>
            <a:r>
              <a:rPr lang="en-US" dirty="0" smtClean="0">
                <a:solidFill>
                  <a:srgbClr val="272727"/>
                </a:solidFill>
                <a:latin typeface="Helvetica"/>
                <a:cs typeface="Helvetica"/>
              </a:rPr>
              <a:t>Domain software installed &amp; maintained by the professionals</a:t>
            </a:r>
          </a:p>
          <a:p>
            <a:pPr marL="671513" lvl="1" indent="-214313">
              <a:buFont typeface="Arial"/>
              <a:buChar char="•"/>
            </a:pPr>
            <a:r>
              <a:rPr lang="en-US" dirty="0" smtClean="0">
                <a:solidFill>
                  <a:srgbClr val="272727"/>
                </a:solidFill>
                <a:latin typeface="Helvetica"/>
                <a:cs typeface="Helvetica"/>
              </a:rPr>
              <a:t>No sys-admin skills necessary</a:t>
            </a:r>
          </a:p>
          <a:p>
            <a:pPr marL="214313" indent="-214313">
              <a:buFont typeface="Arial"/>
              <a:buChar char="•"/>
            </a:pPr>
            <a:endParaRPr lang="en-US" dirty="0">
              <a:solidFill>
                <a:srgbClr val="272727"/>
              </a:solidFill>
              <a:latin typeface="Helvetica"/>
              <a:cs typeface="Helvetica"/>
            </a:endParaRPr>
          </a:p>
          <a:p>
            <a:pPr marL="214313" indent="-214313">
              <a:buFont typeface="Arial"/>
              <a:buChar char="•"/>
            </a:pPr>
            <a:endParaRPr lang="en-US" sz="400" b="1" dirty="0" smtClean="0">
              <a:solidFill>
                <a:srgbClr val="272727"/>
              </a:solidFill>
              <a:latin typeface="Helvetica"/>
              <a:cs typeface="Helvetica"/>
            </a:endParaRPr>
          </a:p>
        </p:txBody>
      </p:sp>
    </p:spTree>
    <p:extLst>
      <p:ext uri="{BB962C8B-B14F-4D97-AF65-F5344CB8AC3E}">
        <p14:creationId xmlns:p14="http://schemas.microsoft.com/office/powerpoint/2010/main" val="8510281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969" y="100472"/>
            <a:ext cx="8229600" cy="594121"/>
          </a:xfrm>
        </p:spPr>
        <p:txBody>
          <a:bodyPr>
            <a:normAutofit/>
          </a:bodyPr>
          <a:lstStyle/>
          <a:p>
            <a:r>
              <a:rPr lang="en-US" dirty="0">
                <a:solidFill>
                  <a:srgbClr val="7D0224"/>
                </a:solidFill>
              </a:rPr>
              <a:t>What is Jetstream</a:t>
            </a:r>
            <a:r>
              <a:rPr lang="en-US" dirty="0" smtClean="0">
                <a:solidFill>
                  <a:srgbClr val="7D0224"/>
                </a:solidFill>
              </a:rPr>
              <a:t>?                    (Cont.)</a:t>
            </a:r>
            <a:endParaRPr lang="en-US" dirty="0"/>
          </a:p>
        </p:txBody>
      </p:sp>
      <p:sp>
        <p:nvSpPr>
          <p:cNvPr id="22" name="Title 1"/>
          <p:cNvSpPr txBox="1">
            <a:spLocks/>
          </p:cNvSpPr>
          <p:nvPr/>
        </p:nvSpPr>
        <p:spPr>
          <a:xfrm>
            <a:off x="3486150" y="2800350"/>
            <a:ext cx="3886200" cy="457200"/>
          </a:xfrm>
          <a:prstGeom prst="rect">
            <a:avLst/>
          </a:prstGeom>
        </p:spPr>
        <p:txBody>
          <a:bodyPr vert="horz" lIns="68580" tIns="34290" rIns="68580" bIns="34290" rtlCol="0" anchor="ctr">
            <a:noAutofit/>
          </a:bodyPr>
          <a:lstStyle>
            <a:lvl1pPr algn="l" defTabSz="914400" rtl="0" eaLnBrk="1" latinLnBrk="0" hangingPunct="1">
              <a:spcBef>
                <a:spcPct val="0"/>
              </a:spcBef>
              <a:buNone/>
              <a:defRPr sz="3600" kern="1200">
                <a:solidFill>
                  <a:srgbClr val="68060B"/>
                </a:solidFill>
                <a:latin typeface="Helvetica"/>
                <a:ea typeface="+mj-ea"/>
                <a:cs typeface="Helvetica"/>
              </a:defRPr>
            </a:lvl1pPr>
          </a:lstStyle>
          <a:p>
            <a:endParaRPr lang="en-US" sz="2100" dirty="0">
              <a:solidFill>
                <a:schemeClr val="tx1">
                  <a:lumMod val="75000"/>
                  <a:lumOff val="25000"/>
                </a:schemeClr>
              </a:solidFill>
            </a:endParaRPr>
          </a:p>
        </p:txBody>
      </p:sp>
      <p:sp>
        <p:nvSpPr>
          <p:cNvPr id="3" name="TextBox 2"/>
          <p:cNvSpPr txBox="1"/>
          <p:nvPr/>
        </p:nvSpPr>
        <p:spPr>
          <a:xfrm>
            <a:off x="635977" y="694593"/>
            <a:ext cx="8039100" cy="2400657"/>
          </a:xfrm>
          <a:prstGeom prst="rect">
            <a:avLst/>
          </a:prstGeom>
          <a:noFill/>
        </p:spPr>
        <p:txBody>
          <a:bodyPr wrap="square" rtlCol="0">
            <a:spAutoFit/>
          </a:bodyPr>
          <a:lstStyle/>
          <a:p>
            <a:pPr marL="214313" indent="-214313">
              <a:buFont typeface="Arial"/>
              <a:buChar char="•"/>
            </a:pPr>
            <a:endParaRPr lang="en-US" sz="800" dirty="0">
              <a:solidFill>
                <a:srgbClr val="272727"/>
              </a:solidFill>
              <a:latin typeface="Helvetica"/>
              <a:cs typeface="Helvetica"/>
            </a:endParaRPr>
          </a:p>
          <a:p>
            <a:pPr marL="214313" indent="-214313">
              <a:buFont typeface="Arial"/>
              <a:buChar char="•"/>
            </a:pPr>
            <a:endParaRPr lang="en-US" sz="400" b="1" dirty="0" smtClean="0">
              <a:solidFill>
                <a:srgbClr val="272727"/>
              </a:solidFill>
              <a:latin typeface="Helvetica"/>
              <a:cs typeface="Helvetica"/>
            </a:endParaRPr>
          </a:p>
          <a:p>
            <a:pPr marL="214313" indent="-214313">
              <a:buFont typeface="Arial"/>
              <a:buChar char="•"/>
            </a:pPr>
            <a:r>
              <a:rPr lang="en-US" b="1" dirty="0" smtClean="0">
                <a:solidFill>
                  <a:srgbClr val="272727"/>
                </a:solidFill>
                <a:latin typeface="Helvetica"/>
                <a:cs typeface="Helvetica"/>
              </a:rPr>
              <a:t>Creating communities</a:t>
            </a:r>
          </a:p>
          <a:p>
            <a:pPr marL="671513" lvl="1" indent="-214313">
              <a:buFont typeface="Arial"/>
              <a:buChar char="•"/>
            </a:pPr>
            <a:r>
              <a:rPr lang="en-US" dirty="0" smtClean="0">
                <a:solidFill>
                  <a:srgbClr val="272727"/>
                </a:solidFill>
                <a:latin typeface="Helvetica"/>
                <a:cs typeface="Helvetica"/>
              </a:rPr>
              <a:t>Domain developers </a:t>
            </a:r>
            <a:r>
              <a:rPr lang="en-US" b="1" dirty="0" smtClean="0">
                <a:solidFill>
                  <a:srgbClr val="272727"/>
                </a:solidFill>
                <a:latin typeface="Helvetica"/>
                <a:cs typeface="Helvetica"/>
              </a:rPr>
              <a:t>create, install, and maintain </a:t>
            </a:r>
            <a:r>
              <a:rPr lang="en-US" dirty="0" smtClean="0">
                <a:solidFill>
                  <a:srgbClr val="272727"/>
                </a:solidFill>
                <a:latin typeface="Helvetica"/>
                <a:cs typeface="Helvetica"/>
              </a:rPr>
              <a:t>the software</a:t>
            </a:r>
          </a:p>
          <a:p>
            <a:pPr marL="671513" lvl="1" indent="-214313">
              <a:buFont typeface="Arial"/>
              <a:buChar char="•"/>
            </a:pPr>
            <a:r>
              <a:rPr lang="en-US" b="1" dirty="0" smtClean="0">
                <a:solidFill>
                  <a:srgbClr val="272727"/>
                </a:solidFill>
                <a:latin typeface="Helvetica"/>
                <a:cs typeface="Helvetica"/>
              </a:rPr>
              <a:t>Encourage collaboration </a:t>
            </a:r>
            <a:r>
              <a:rPr lang="en-US" dirty="0" smtClean="0">
                <a:solidFill>
                  <a:srgbClr val="272727"/>
                </a:solidFill>
                <a:latin typeface="Helvetica"/>
                <a:cs typeface="Helvetica"/>
              </a:rPr>
              <a:t>within the domains</a:t>
            </a:r>
          </a:p>
          <a:p>
            <a:pPr marL="671513" lvl="1" indent="-214313">
              <a:buFont typeface="Arial"/>
              <a:buChar char="•"/>
            </a:pPr>
            <a:r>
              <a:rPr lang="en-US" b="1" dirty="0" smtClean="0">
                <a:solidFill>
                  <a:srgbClr val="272727"/>
                </a:solidFill>
                <a:latin typeface="Helvetica"/>
                <a:cs typeface="Helvetica"/>
              </a:rPr>
              <a:t>Operating system </a:t>
            </a:r>
            <a:r>
              <a:rPr lang="en-US" dirty="0" smtClean="0">
                <a:solidFill>
                  <a:srgbClr val="272727"/>
                </a:solidFill>
                <a:latin typeface="Helvetica"/>
                <a:cs typeface="Helvetica"/>
              </a:rPr>
              <a:t>level software is professionally </a:t>
            </a:r>
            <a:r>
              <a:rPr lang="en-US" b="1" dirty="0" smtClean="0">
                <a:solidFill>
                  <a:srgbClr val="272727"/>
                </a:solidFill>
                <a:latin typeface="Helvetica"/>
                <a:cs typeface="Helvetica"/>
              </a:rPr>
              <a:t>patched and maintained</a:t>
            </a:r>
          </a:p>
          <a:p>
            <a:pPr marL="671513" lvl="1" indent="-214313">
              <a:buFont typeface="Arial"/>
              <a:buChar char="•"/>
            </a:pPr>
            <a:endParaRPr lang="en-US" sz="400" b="1" dirty="0" smtClean="0">
              <a:solidFill>
                <a:srgbClr val="272727"/>
              </a:solidFill>
              <a:latin typeface="Helvetica"/>
              <a:cs typeface="Helvetica"/>
            </a:endParaRPr>
          </a:p>
          <a:p>
            <a:pPr marL="214313" indent="-214313">
              <a:buFont typeface="Arial"/>
              <a:buChar char="•"/>
            </a:pPr>
            <a:r>
              <a:rPr lang="en-US" b="1" dirty="0" err="1" smtClean="0">
                <a:solidFill>
                  <a:srgbClr val="272727"/>
                </a:solidFill>
                <a:latin typeface="Helvetica"/>
                <a:cs typeface="Helvetica"/>
              </a:rPr>
              <a:t>Repeatibility</a:t>
            </a:r>
            <a:r>
              <a:rPr lang="en-US" dirty="0">
                <a:solidFill>
                  <a:srgbClr val="272727"/>
                </a:solidFill>
                <a:latin typeface="Helvetica"/>
                <a:cs typeface="Helvetica"/>
              </a:rPr>
              <a:t>: </a:t>
            </a:r>
            <a:r>
              <a:rPr lang="en-US" dirty="0" smtClean="0">
                <a:solidFill>
                  <a:srgbClr val="272727"/>
                </a:solidFill>
                <a:latin typeface="Helvetica"/>
                <a:cs typeface="Helvetica"/>
              </a:rPr>
              <a:t>store &amp; publish images via </a:t>
            </a:r>
            <a:r>
              <a:rPr lang="en-US" dirty="0">
                <a:solidFill>
                  <a:srgbClr val="272727"/>
                </a:solidFill>
                <a:latin typeface="Helvetica"/>
                <a:cs typeface="Helvetica"/>
              </a:rPr>
              <a:t>IU </a:t>
            </a:r>
            <a:r>
              <a:rPr lang="en-US" dirty="0" err="1">
                <a:solidFill>
                  <a:srgbClr val="272727"/>
                </a:solidFill>
                <a:latin typeface="Helvetica"/>
                <a:cs typeface="Helvetica"/>
              </a:rPr>
              <a:t>Scholarworks</a:t>
            </a:r>
            <a:r>
              <a:rPr lang="en-US" dirty="0">
                <a:solidFill>
                  <a:srgbClr val="272727"/>
                </a:solidFill>
                <a:latin typeface="Helvetica"/>
                <a:cs typeface="Helvetica"/>
              </a:rPr>
              <a:t> </a:t>
            </a:r>
            <a:r>
              <a:rPr lang="en-US" dirty="0" smtClean="0">
                <a:solidFill>
                  <a:srgbClr val="272727"/>
                </a:solidFill>
                <a:latin typeface="Helvetica"/>
                <a:cs typeface="Helvetica"/>
              </a:rPr>
              <a:t>&amp; create a DOI</a:t>
            </a:r>
          </a:p>
          <a:p>
            <a:pPr marL="214313" indent="-214313">
              <a:buFont typeface="Arial"/>
              <a:buChar char="•"/>
            </a:pPr>
            <a:endParaRPr lang="en-US" sz="400" dirty="0" smtClean="0">
              <a:solidFill>
                <a:srgbClr val="272727"/>
              </a:solidFill>
              <a:latin typeface="Helvetica"/>
              <a:cs typeface="Helvetica"/>
            </a:endParaRPr>
          </a:p>
          <a:p>
            <a:pPr marL="214313" indent="-214313">
              <a:buFont typeface="Arial"/>
              <a:buChar char="•"/>
            </a:pPr>
            <a:r>
              <a:rPr lang="en-US" b="1" dirty="0" smtClean="0">
                <a:solidFill>
                  <a:srgbClr val="272727"/>
                </a:solidFill>
                <a:latin typeface="Helvetica"/>
                <a:cs typeface="Helvetica"/>
              </a:rPr>
              <a:t>Science Gateways</a:t>
            </a:r>
            <a:r>
              <a:rPr lang="en-US" dirty="0" smtClean="0">
                <a:solidFill>
                  <a:srgbClr val="272727"/>
                </a:solidFill>
                <a:latin typeface="Helvetica"/>
                <a:cs typeface="Helvetica"/>
              </a:rPr>
              <a:t>:</a:t>
            </a:r>
            <a:endParaRPr lang="en-US" dirty="0">
              <a:solidFill>
                <a:srgbClr val="272727"/>
              </a:solidFill>
              <a:latin typeface="Helvetica"/>
              <a:cs typeface="Helvetica"/>
            </a:endParaRPr>
          </a:p>
          <a:p>
            <a:pPr marL="214313" indent="-214313">
              <a:buFont typeface="Arial"/>
              <a:buChar char="•"/>
            </a:pPr>
            <a:endParaRPr lang="en-US" sz="400" dirty="0">
              <a:solidFill>
                <a:srgbClr val="272727"/>
              </a:solidFill>
              <a:latin typeface="Helvetica"/>
              <a:cs typeface="Helvetica"/>
            </a:endParaRPr>
          </a:p>
        </p:txBody>
      </p:sp>
    </p:spTree>
    <p:extLst>
      <p:ext uri="{BB962C8B-B14F-4D97-AF65-F5344CB8AC3E}">
        <p14:creationId xmlns:p14="http://schemas.microsoft.com/office/powerpoint/2010/main" val="8608509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969" y="100472"/>
            <a:ext cx="8229600" cy="594121"/>
          </a:xfrm>
        </p:spPr>
        <p:txBody>
          <a:bodyPr>
            <a:normAutofit/>
          </a:bodyPr>
          <a:lstStyle/>
          <a:p>
            <a:r>
              <a:rPr lang="en-US" dirty="0">
                <a:solidFill>
                  <a:srgbClr val="7D0224"/>
                </a:solidFill>
              </a:rPr>
              <a:t>What is Jetstream</a:t>
            </a:r>
            <a:r>
              <a:rPr lang="en-US" dirty="0" smtClean="0">
                <a:solidFill>
                  <a:srgbClr val="7D0224"/>
                </a:solidFill>
              </a:rPr>
              <a:t>?</a:t>
            </a:r>
            <a:endParaRPr lang="en-US" dirty="0"/>
          </a:p>
        </p:txBody>
      </p:sp>
      <p:sp>
        <p:nvSpPr>
          <p:cNvPr id="22" name="Title 1"/>
          <p:cNvSpPr txBox="1">
            <a:spLocks/>
          </p:cNvSpPr>
          <p:nvPr/>
        </p:nvSpPr>
        <p:spPr>
          <a:xfrm>
            <a:off x="3486150" y="2800350"/>
            <a:ext cx="3886200" cy="457200"/>
          </a:xfrm>
          <a:prstGeom prst="rect">
            <a:avLst/>
          </a:prstGeom>
        </p:spPr>
        <p:txBody>
          <a:bodyPr vert="horz" lIns="68580" tIns="34290" rIns="68580" bIns="34290" rtlCol="0" anchor="ctr">
            <a:noAutofit/>
          </a:bodyPr>
          <a:lstStyle>
            <a:lvl1pPr algn="l" defTabSz="914400" rtl="0" eaLnBrk="1" latinLnBrk="0" hangingPunct="1">
              <a:spcBef>
                <a:spcPct val="0"/>
              </a:spcBef>
              <a:buNone/>
              <a:defRPr sz="3600" kern="1200">
                <a:solidFill>
                  <a:srgbClr val="68060B"/>
                </a:solidFill>
                <a:latin typeface="Helvetica"/>
                <a:ea typeface="+mj-ea"/>
                <a:cs typeface="Helvetica"/>
              </a:defRPr>
            </a:lvl1pPr>
          </a:lstStyle>
          <a:p>
            <a:endParaRPr lang="en-US" sz="2100" dirty="0">
              <a:solidFill>
                <a:schemeClr val="tx1">
                  <a:lumMod val="75000"/>
                  <a:lumOff val="25000"/>
                </a:schemeClr>
              </a:solidFill>
            </a:endParaRPr>
          </a:p>
        </p:txBody>
      </p:sp>
      <p:sp>
        <p:nvSpPr>
          <p:cNvPr id="3" name="TextBox 2"/>
          <p:cNvSpPr txBox="1"/>
          <p:nvPr/>
        </p:nvSpPr>
        <p:spPr>
          <a:xfrm>
            <a:off x="624254" y="685801"/>
            <a:ext cx="8039100" cy="4217308"/>
          </a:xfrm>
          <a:prstGeom prst="rect">
            <a:avLst/>
          </a:prstGeom>
          <a:noFill/>
        </p:spPr>
        <p:txBody>
          <a:bodyPr wrap="square" rtlCol="0">
            <a:spAutoFit/>
          </a:bodyPr>
          <a:lstStyle/>
          <a:p>
            <a:pPr marL="214313" indent="-214313">
              <a:buFont typeface="Arial"/>
              <a:buChar char="•"/>
            </a:pPr>
            <a:endParaRPr lang="en-US" sz="800" dirty="0">
              <a:solidFill>
                <a:srgbClr val="272727"/>
              </a:solidFill>
              <a:latin typeface="Helvetica"/>
              <a:cs typeface="Helvetica"/>
            </a:endParaRPr>
          </a:p>
          <a:p>
            <a:pPr marL="214313" indent="-214313">
              <a:buFont typeface="Arial"/>
              <a:buChar char="•"/>
            </a:pPr>
            <a:r>
              <a:rPr lang="en-US" b="1" dirty="0" smtClean="0">
                <a:solidFill>
                  <a:srgbClr val="272727"/>
                </a:solidFill>
                <a:latin typeface="Helvetica"/>
                <a:cs typeface="Helvetica"/>
              </a:rPr>
              <a:t>Cloudy Technologies</a:t>
            </a:r>
            <a:r>
              <a:rPr lang="en-US" dirty="0" smtClean="0">
                <a:solidFill>
                  <a:srgbClr val="272727"/>
                </a:solidFill>
                <a:latin typeface="Helvetica"/>
                <a:cs typeface="Helvetica"/>
              </a:rPr>
              <a:t>: </a:t>
            </a:r>
            <a:r>
              <a:rPr lang="en-US" dirty="0">
                <a:solidFill>
                  <a:srgbClr val="272727"/>
                </a:solidFill>
                <a:latin typeface="Helvetica"/>
                <a:cs typeface="Helvetica"/>
              </a:rPr>
              <a:t>clouds are more the just virtual machines (VM)</a:t>
            </a:r>
          </a:p>
          <a:p>
            <a:pPr marL="214313" indent="-214313">
              <a:buFont typeface="Arial"/>
              <a:buChar char="•"/>
            </a:pPr>
            <a:endParaRPr lang="en-US" sz="200" dirty="0">
              <a:solidFill>
                <a:srgbClr val="272727"/>
              </a:solidFill>
              <a:latin typeface="Helvetica"/>
              <a:cs typeface="Helvetica"/>
            </a:endParaRPr>
          </a:p>
          <a:p>
            <a:pPr marL="557213" lvl="1" indent="-214313">
              <a:buFont typeface="Arial"/>
              <a:buChar char="•"/>
            </a:pPr>
            <a:r>
              <a:rPr lang="en-US" b="1" dirty="0">
                <a:solidFill>
                  <a:srgbClr val="272727"/>
                </a:solidFill>
                <a:latin typeface="Helvetica"/>
                <a:cs typeface="Helvetica"/>
              </a:rPr>
              <a:t>Old </a:t>
            </a:r>
            <a:r>
              <a:rPr lang="en-US" b="1" dirty="0" smtClean="0">
                <a:solidFill>
                  <a:srgbClr val="272727"/>
                </a:solidFill>
                <a:latin typeface="Helvetica"/>
                <a:cs typeface="Helvetica"/>
              </a:rPr>
              <a:t>way</a:t>
            </a:r>
            <a:r>
              <a:rPr lang="en-US" dirty="0" smtClean="0">
                <a:solidFill>
                  <a:srgbClr val="272727"/>
                </a:solidFill>
                <a:latin typeface="Helvetica"/>
                <a:cs typeface="Helvetica"/>
              </a:rPr>
              <a:t>: </a:t>
            </a:r>
            <a:r>
              <a:rPr lang="en-US" dirty="0">
                <a:solidFill>
                  <a:srgbClr val="272727"/>
                </a:solidFill>
                <a:latin typeface="Helvetica"/>
                <a:cs typeface="Helvetica"/>
              </a:rPr>
              <a:t>robust (expensive) infrastructure, weak (cheap) </a:t>
            </a:r>
            <a:r>
              <a:rPr lang="en-US" dirty="0" smtClean="0">
                <a:solidFill>
                  <a:srgbClr val="272727"/>
                </a:solidFill>
                <a:latin typeface="Helvetica"/>
                <a:cs typeface="Helvetica"/>
              </a:rPr>
              <a:t>software</a:t>
            </a:r>
          </a:p>
          <a:p>
            <a:pPr marL="1014413" lvl="2" indent="-214313">
              <a:buFont typeface="Arial"/>
              <a:buChar char="•"/>
            </a:pPr>
            <a:r>
              <a:rPr lang="en-US" dirty="0" smtClean="0">
                <a:solidFill>
                  <a:srgbClr val="272727"/>
                </a:solidFill>
                <a:latin typeface="Helvetica"/>
                <a:cs typeface="Helvetica"/>
              </a:rPr>
              <a:t>You expect the hardware to not fail</a:t>
            </a:r>
          </a:p>
          <a:p>
            <a:pPr marL="1014413" lvl="2" indent="-214313">
              <a:buFont typeface="Arial"/>
              <a:buChar char="•"/>
            </a:pPr>
            <a:r>
              <a:rPr lang="en-US" dirty="0" smtClean="0">
                <a:solidFill>
                  <a:srgbClr val="272727"/>
                </a:solidFill>
                <a:latin typeface="Helvetica"/>
                <a:cs typeface="Helvetica"/>
              </a:rPr>
              <a:t>State in maintained in volatile data structures</a:t>
            </a:r>
            <a:endParaRPr lang="en-US" dirty="0">
              <a:solidFill>
                <a:srgbClr val="272727"/>
              </a:solidFill>
              <a:latin typeface="Helvetica"/>
              <a:cs typeface="Helvetica"/>
            </a:endParaRPr>
          </a:p>
          <a:p>
            <a:pPr marL="557213" lvl="1" indent="-214313">
              <a:buFont typeface="Arial"/>
              <a:buChar char="•"/>
            </a:pPr>
            <a:endParaRPr lang="en-US" sz="200" dirty="0">
              <a:solidFill>
                <a:srgbClr val="272727"/>
              </a:solidFill>
              <a:latin typeface="Helvetica"/>
              <a:cs typeface="Helvetica"/>
            </a:endParaRPr>
          </a:p>
          <a:p>
            <a:pPr marL="557213" lvl="1" indent="-214313">
              <a:buFont typeface="Arial"/>
              <a:buChar char="•"/>
            </a:pPr>
            <a:r>
              <a:rPr lang="en-US" b="1" dirty="0">
                <a:solidFill>
                  <a:srgbClr val="272727"/>
                </a:solidFill>
                <a:latin typeface="Helvetica"/>
                <a:cs typeface="Helvetica"/>
              </a:rPr>
              <a:t>Cloudy </a:t>
            </a:r>
            <a:r>
              <a:rPr lang="en-US" b="1" dirty="0" smtClean="0">
                <a:solidFill>
                  <a:srgbClr val="272727"/>
                </a:solidFill>
                <a:latin typeface="Helvetica"/>
                <a:cs typeface="Helvetica"/>
              </a:rPr>
              <a:t>way</a:t>
            </a:r>
            <a:r>
              <a:rPr lang="en-US" dirty="0" smtClean="0">
                <a:solidFill>
                  <a:srgbClr val="272727"/>
                </a:solidFill>
                <a:latin typeface="Helvetica"/>
                <a:cs typeface="Helvetica"/>
              </a:rPr>
              <a:t>: </a:t>
            </a:r>
            <a:r>
              <a:rPr lang="en-US" dirty="0">
                <a:solidFill>
                  <a:srgbClr val="272727"/>
                </a:solidFill>
                <a:latin typeface="Helvetica"/>
                <a:cs typeface="Helvetica"/>
              </a:rPr>
              <a:t>commodity infrastructure, robust </a:t>
            </a:r>
            <a:r>
              <a:rPr lang="en-US" dirty="0" smtClean="0">
                <a:solidFill>
                  <a:srgbClr val="272727"/>
                </a:solidFill>
                <a:latin typeface="Helvetica"/>
                <a:cs typeface="Helvetica"/>
              </a:rPr>
              <a:t>software</a:t>
            </a:r>
          </a:p>
          <a:p>
            <a:pPr marL="1014413" lvl="2" indent="-214313">
              <a:buFont typeface="Arial"/>
              <a:buChar char="•"/>
            </a:pPr>
            <a:r>
              <a:rPr lang="en-US" dirty="0" smtClean="0">
                <a:solidFill>
                  <a:srgbClr val="272727"/>
                </a:solidFill>
                <a:latin typeface="Helvetica"/>
                <a:cs typeface="Helvetica"/>
              </a:rPr>
              <a:t>Expect &amp; plan for infrastructure to fail</a:t>
            </a:r>
          </a:p>
          <a:p>
            <a:pPr marL="1014413" lvl="2" indent="-214313">
              <a:buFont typeface="Arial"/>
              <a:buChar char="•"/>
            </a:pPr>
            <a:r>
              <a:rPr lang="en-US" dirty="0" smtClean="0">
                <a:solidFill>
                  <a:srgbClr val="272727"/>
                </a:solidFill>
                <a:latin typeface="Helvetica"/>
                <a:cs typeface="Helvetica"/>
              </a:rPr>
              <a:t>Put intelligence into the software to handle infrastructure failure</a:t>
            </a:r>
            <a:endParaRPr lang="en-US" dirty="0">
              <a:solidFill>
                <a:srgbClr val="272727"/>
              </a:solidFill>
              <a:latin typeface="Helvetica"/>
              <a:cs typeface="Helvetica"/>
            </a:endParaRPr>
          </a:p>
          <a:p>
            <a:pPr marL="557213" lvl="1" indent="-214313">
              <a:buFont typeface="Arial"/>
              <a:buChar char="•"/>
            </a:pPr>
            <a:endParaRPr lang="en-US" sz="200" dirty="0">
              <a:solidFill>
                <a:srgbClr val="272727"/>
              </a:solidFill>
              <a:latin typeface="Helvetica"/>
              <a:cs typeface="Helvetica"/>
            </a:endParaRPr>
          </a:p>
          <a:p>
            <a:pPr marL="557213" lvl="1" indent="-214313">
              <a:buFont typeface="Arial"/>
              <a:buChar char="•"/>
            </a:pPr>
            <a:r>
              <a:rPr lang="en-US" b="1" dirty="0">
                <a:solidFill>
                  <a:srgbClr val="272727"/>
                </a:solidFill>
                <a:latin typeface="Helvetica"/>
                <a:cs typeface="Helvetica"/>
              </a:rPr>
              <a:t>Cows, not </a:t>
            </a:r>
            <a:r>
              <a:rPr lang="en-US" b="1" dirty="0" smtClean="0">
                <a:solidFill>
                  <a:srgbClr val="272727"/>
                </a:solidFill>
                <a:latin typeface="Helvetica"/>
                <a:cs typeface="Helvetica"/>
              </a:rPr>
              <a:t>pets</a:t>
            </a:r>
            <a:r>
              <a:rPr lang="en-US" dirty="0" smtClean="0">
                <a:solidFill>
                  <a:srgbClr val="272727"/>
                </a:solidFill>
                <a:latin typeface="Helvetica"/>
                <a:cs typeface="Helvetica"/>
              </a:rPr>
              <a:t>: </a:t>
            </a:r>
          </a:p>
          <a:p>
            <a:pPr marL="1014413" lvl="2" indent="-214313">
              <a:buFont typeface="Arial"/>
              <a:buChar char="•"/>
            </a:pPr>
            <a:r>
              <a:rPr lang="en-US" dirty="0" smtClean="0">
                <a:solidFill>
                  <a:srgbClr val="272727"/>
                </a:solidFill>
                <a:latin typeface="Helvetica"/>
                <a:cs typeface="Helvetica"/>
              </a:rPr>
              <a:t>pets have </a:t>
            </a:r>
            <a:r>
              <a:rPr lang="en-US" b="1" dirty="0" smtClean="0">
                <a:solidFill>
                  <a:srgbClr val="272727"/>
                </a:solidFill>
                <a:latin typeface="Helvetica"/>
                <a:cs typeface="Helvetica"/>
              </a:rPr>
              <a:t>state</a:t>
            </a:r>
            <a:r>
              <a:rPr lang="en-US" dirty="0" smtClean="0">
                <a:solidFill>
                  <a:srgbClr val="272727"/>
                </a:solidFill>
                <a:latin typeface="Helvetica"/>
                <a:cs typeface="Helvetica"/>
              </a:rPr>
              <a:t>, you name them, you get attached to them, you put forth great amount </a:t>
            </a:r>
            <a:r>
              <a:rPr lang="en-US" dirty="0">
                <a:solidFill>
                  <a:srgbClr val="272727"/>
                </a:solidFill>
                <a:latin typeface="Helvetica"/>
                <a:cs typeface="Helvetica"/>
              </a:rPr>
              <a:t>of </a:t>
            </a:r>
            <a:r>
              <a:rPr lang="en-US" dirty="0" smtClean="0">
                <a:solidFill>
                  <a:srgbClr val="272727"/>
                </a:solidFill>
                <a:latin typeface="Helvetica"/>
                <a:cs typeface="Helvetica"/>
              </a:rPr>
              <a:t>care and effort</a:t>
            </a:r>
          </a:p>
          <a:p>
            <a:pPr marL="1014413" lvl="2" indent="-214313">
              <a:buFont typeface="Arial"/>
              <a:buChar char="•"/>
            </a:pPr>
            <a:r>
              <a:rPr lang="en-US" dirty="0" smtClean="0">
                <a:solidFill>
                  <a:srgbClr val="272727"/>
                </a:solidFill>
                <a:latin typeface="Helvetica"/>
                <a:cs typeface="Helvetica"/>
              </a:rPr>
              <a:t>cows </a:t>
            </a:r>
            <a:r>
              <a:rPr lang="en-US" b="1" dirty="0" smtClean="0">
                <a:solidFill>
                  <a:srgbClr val="272727"/>
                </a:solidFill>
                <a:latin typeface="Helvetica"/>
                <a:cs typeface="Helvetica"/>
              </a:rPr>
              <a:t>do not </a:t>
            </a:r>
            <a:r>
              <a:rPr lang="en-US" dirty="0" smtClean="0">
                <a:solidFill>
                  <a:srgbClr val="272727"/>
                </a:solidFill>
                <a:latin typeface="Helvetica"/>
                <a:cs typeface="Helvetica"/>
              </a:rPr>
              <a:t>have </a:t>
            </a:r>
            <a:r>
              <a:rPr lang="en-US" b="1" dirty="0" smtClean="0">
                <a:solidFill>
                  <a:srgbClr val="272727"/>
                </a:solidFill>
                <a:latin typeface="Helvetica"/>
                <a:cs typeface="Helvetica"/>
              </a:rPr>
              <a:t>state</a:t>
            </a:r>
            <a:r>
              <a:rPr lang="en-US" dirty="0" smtClean="0">
                <a:solidFill>
                  <a:srgbClr val="272727"/>
                </a:solidFill>
                <a:latin typeface="Helvetica"/>
                <a:cs typeface="Helvetica"/>
              </a:rPr>
              <a:t>, you expect to </a:t>
            </a:r>
            <a:r>
              <a:rPr lang="en-US" dirty="0">
                <a:solidFill>
                  <a:srgbClr val="272727"/>
                </a:solidFill>
                <a:latin typeface="Helvetica"/>
                <a:cs typeface="Helvetica"/>
              </a:rPr>
              <a:t>have high turnover, </a:t>
            </a:r>
            <a:r>
              <a:rPr lang="en-US" dirty="0" smtClean="0">
                <a:solidFill>
                  <a:srgbClr val="272727"/>
                </a:solidFill>
                <a:latin typeface="Helvetica"/>
                <a:cs typeface="Helvetica"/>
              </a:rPr>
              <a:t>you do not get attached to them, you </a:t>
            </a:r>
            <a:r>
              <a:rPr lang="en-US" dirty="0">
                <a:solidFill>
                  <a:srgbClr val="272727"/>
                </a:solidFill>
                <a:latin typeface="Helvetica"/>
                <a:cs typeface="Helvetica"/>
              </a:rPr>
              <a:t>give them </a:t>
            </a:r>
            <a:r>
              <a:rPr lang="en-US" dirty="0" smtClean="0">
                <a:solidFill>
                  <a:srgbClr val="272727"/>
                </a:solidFill>
                <a:latin typeface="Helvetica"/>
                <a:cs typeface="Helvetica"/>
              </a:rPr>
              <a:t>numbers instead of names</a:t>
            </a:r>
            <a:endParaRPr lang="en-US" dirty="0">
              <a:latin typeface="Helvetica"/>
              <a:cs typeface="Helvetica"/>
            </a:endParaRPr>
          </a:p>
          <a:p>
            <a:pPr marL="214313" indent="-214313">
              <a:buFont typeface="Arial"/>
              <a:buChar char="•"/>
            </a:pPr>
            <a:endParaRPr lang="en-US" sz="400" b="1" dirty="0" smtClean="0">
              <a:solidFill>
                <a:srgbClr val="272727"/>
              </a:solidFill>
              <a:latin typeface="Helvetica"/>
              <a:cs typeface="Helvetica"/>
            </a:endParaRPr>
          </a:p>
          <a:p>
            <a:pPr marL="214313" indent="-214313">
              <a:buFont typeface="Arial"/>
              <a:buChar char="•"/>
            </a:pPr>
            <a:endParaRPr lang="en-US" sz="1275" dirty="0">
              <a:solidFill>
                <a:srgbClr val="272727"/>
              </a:solidFill>
              <a:latin typeface="Helvetica Light"/>
              <a:cs typeface="Helvetica Light"/>
            </a:endParaRPr>
          </a:p>
          <a:p>
            <a:pPr marL="214313" indent="-214313">
              <a:lnSpc>
                <a:spcPct val="120000"/>
              </a:lnSpc>
              <a:buFont typeface="Arial"/>
              <a:buChar char="•"/>
            </a:pPr>
            <a:endParaRPr lang="en-US" sz="1275" dirty="0">
              <a:solidFill>
                <a:srgbClr val="272727"/>
              </a:solidFill>
              <a:latin typeface="Helvetica Light"/>
              <a:cs typeface="Helvetica Light"/>
            </a:endParaRPr>
          </a:p>
        </p:txBody>
      </p:sp>
    </p:spTree>
    <p:extLst>
      <p:ext uri="{BB962C8B-B14F-4D97-AF65-F5344CB8AC3E}">
        <p14:creationId xmlns:p14="http://schemas.microsoft.com/office/powerpoint/2010/main" val="7092676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7D0224"/>
                </a:solidFill>
              </a:rPr>
              <a:t>What is Jetstream</a:t>
            </a:r>
            <a:r>
              <a:rPr lang="en-US" dirty="0" smtClean="0">
                <a:solidFill>
                  <a:srgbClr val="7D0224"/>
                </a:solidFill>
              </a:rPr>
              <a:t>?</a:t>
            </a:r>
            <a:endParaRPr lang="en-US" dirty="0">
              <a:solidFill>
                <a:srgbClr val="7D0224"/>
              </a:solidFill>
            </a:endParaRPr>
          </a:p>
        </p:txBody>
      </p:sp>
      <p:sp>
        <p:nvSpPr>
          <p:cNvPr id="22" name="Title 1"/>
          <p:cNvSpPr txBox="1">
            <a:spLocks/>
          </p:cNvSpPr>
          <p:nvPr/>
        </p:nvSpPr>
        <p:spPr>
          <a:xfrm>
            <a:off x="3486150" y="2800350"/>
            <a:ext cx="3886200" cy="457200"/>
          </a:xfrm>
          <a:prstGeom prst="rect">
            <a:avLst/>
          </a:prstGeom>
        </p:spPr>
        <p:txBody>
          <a:bodyPr vert="horz" lIns="68580" tIns="34290" rIns="68580" bIns="34290" rtlCol="0" anchor="ctr">
            <a:noAutofit/>
          </a:bodyPr>
          <a:lstStyle>
            <a:lvl1pPr algn="l" defTabSz="914400" rtl="0" eaLnBrk="1" latinLnBrk="0" hangingPunct="1">
              <a:spcBef>
                <a:spcPct val="0"/>
              </a:spcBef>
              <a:buNone/>
              <a:defRPr sz="3600" kern="1200">
                <a:solidFill>
                  <a:srgbClr val="68060B"/>
                </a:solidFill>
                <a:latin typeface="Helvetica"/>
                <a:ea typeface="+mj-ea"/>
                <a:cs typeface="Helvetica"/>
              </a:defRPr>
            </a:lvl1pPr>
          </a:lstStyle>
          <a:p>
            <a:endParaRPr lang="en-US" sz="2100">
              <a:solidFill>
                <a:schemeClr val="tx1">
                  <a:lumMod val="75000"/>
                  <a:lumOff val="25000"/>
                </a:schemeClr>
              </a:solidFill>
            </a:endParaRPr>
          </a:p>
        </p:txBody>
      </p:sp>
      <p:sp>
        <p:nvSpPr>
          <p:cNvPr id="3" name="TextBox 2"/>
          <p:cNvSpPr txBox="1"/>
          <p:nvPr/>
        </p:nvSpPr>
        <p:spPr>
          <a:xfrm>
            <a:off x="790832" y="1063229"/>
            <a:ext cx="7562336" cy="3707169"/>
          </a:xfrm>
          <a:prstGeom prst="rect">
            <a:avLst/>
          </a:prstGeom>
          <a:noFill/>
        </p:spPr>
        <p:txBody>
          <a:bodyPr wrap="square" rtlCol="0">
            <a:spAutoFit/>
          </a:bodyPr>
          <a:lstStyle/>
          <a:p>
            <a:pPr marL="214313" indent="-214313">
              <a:buFont typeface="Arial"/>
              <a:buChar char="•"/>
            </a:pPr>
            <a:r>
              <a:rPr lang="en-US" sz="1600" b="1" dirty="0">
                <a:latin typeface="Helvetica"/>
                <a:cs typeface="Helvetica"/>
              </a:rPr>
              <a:t>Software </a:t>
            </a:r>
            <a:r>
              <a:rPr lang="en-US" sz="1600" b="1" dirty="0" smtClean="0">
                <a:latin typeface="Helvetica"/>
                <a:cs typeface="Helvetica"/>
              </a:rPr>
              <a:t>layers</a:t>
            </a:r>
          </a:p>
          <a:p>
            <a:pPr marL="214313" indent="-214313">
              <a:buFont typeface="Arial"/>
              <a:buChar char="•"/>
            </a:pPr>
            <a:endParaRPr lang="en-US" sz="400" dirty="0">
              <a:latin typeface="Helvetica"/>
              <a:cs typeface="Helvetica"/>
            </a:endParaRPr>
          </a:p>
          <a:p>
            <a:pPr marL="557213" lvl="1" indent="-214313">
              <a:buFont typeface="Arial"/>
              <a:buChar char="•"/>
            </a:pPr>
            <a:r>
              <a:rPr lang="en-US" sz="1600" b="1" dirty="0">
                <a:latin typeface="Helvetica"/>
                <a:cs typeface="Helvetica"/>
              </a:rPr>
              <a:t>Atmosphere</a:t>
            </a:r>
            <a:r>
              <a:rPr lang="en-US" sz="1600" dirty="0">
                <a:latin typeface="Helvetica"/>
                <a:cs typeface="Helvetica"/>
              </a:rPr>
              <a:t> web interface</a:t>
            </a:r>
          </a:p>
          <a:p>
            <a:pPr marL="900113" lvl="2" indent="-214313">
              <a:buFont typeface="Arial"/>
              <a:buChar char="•"/>
            </a:pPr>
            <a:r>
              <a:rPr lang="en-US" sz="1600" dirty="0">
                <a:latin typeface="Helvetica"/>
                <a:cs typeface="Helvetica"/>
              </a:rPr>
              <a:t>library of images, genertic, domain specific</a:t>
            </a:r>
          </a:p>
          <a:p>
            <a:pPr marL="900113" lvl="2" indent="-214313">
              <a:buFont typeface="Arial"/>
              <a:buChar char="•"/>
            </a:pPr>
            <a:r>
              <a:rPr lang="en-US" sz="1600" dirty="0">
                <a:latin typeface="Helvetica"/>
                <a:cs typeface="Helvetica"/>
              </a:rPr>
              <a:t>simplify VM administration</a:t>
            </a:r>
          </a:p>
          <a:p>
            <a:pPr marL="900113" lvl="2" indent="-214313">
              <a:buFont typeface="Arial"/>
              <a:buChar char="•"/>
            </a:pPr>
            <a:endParaRPr lang="en-US" sz="400" dirty="0">
              <a:latin typeface="Helvetica"/>
              <a:cs typeface="Helvetica"/>
            </a:endParaRPr>
          </a:p>
          <a:p>
            <a:pPr marL="557213" lvl="1" indent="-214313">
              <a:lnSpc>
                <a:spcPct val="90000"/>
              </a:lnSpc>
              <a:buFont typeface="Arial"/>
              <a:buChar char="•"/>
            </a:pPr>
            <a:r>
              <a:rPr lang="en-US" sz="1600" b="1" dirty="0" smtClean="0">
                <a:latin typeface="Helvetica"/>
                <a:cs typeface="Helvetica"/>
              </a:rPr>
              <a:t>OpenStack</a:t>
            </a:r>
            <a:r>
              <a:rPr lang="en-US" sz="1600" b="1" dirty="0">
                <a:latin typeface="Helvetica"/>
                <a:cs typeface="Helvetica"/>
              </a:rPr>
              <a:t>: </a:t>
            </a:r>
            <a:r>
              <a:rPr lang="en-US" sz="1600" dirty="0"/>
              <a:t>software tools for building and managing cloud computing platforms for public and private clouds.</a:t>
            </a:r>
          </a:p>
          <a:p>
            <a:pPr marL="557213" lvl="1" indent="-214313">
              <a:lnSpc>
                <a:spcPct val="90000"/>
              </a:lnSpc>
              <a:buFont typeface="Arial"/>
              <a:buChar char="•"/>
            </a:pPr>
            <a:endParaRPr lang="en-US" sz="400" dirty="0"/>
          </a:p>
          <a:p>
            <a:pPr marL="557213" lvl="1" indent="-214313">
              <a:lnSpc>
                <a:spcPct val="90000"/>
              </a:lnSpc>
              <a:buFont typeface="Arial"/>
              <a:buChar char="•"/>
            </a:pPr>
            <a:r>
              <a:rPr lang="en-US" sz="1600" b="1" dirty="0">
                <a:latin typeface="Helvetica"/>
                <a:cs typeface="Helvetica"/>
              </a:rPr>
              <a:t>KVM</a:t>
            </a:r>
            <a:r>
              <a:rPr lang="en-US" sz="1600" dirty="0">
                <a:latin typeface="Helvetica"/>
                <a:cs typeface="Helvetica"/>
              </a:rPr>
              <a:t> hypervisor:  what the VMs run </a:t>
            </a:r>
            <a:r>
              <a:rPr lang="en-US" sz="1600" dirty="0" smtClean="0">
                <a:latin typeface="Helvetica"/>
                <a:cs typeface="Helvetica"/>
              </a:rPr>
              <a:t>on</a:t>
            </a:r>
            <a:endParaRPr lang="en-US" sz="1600" dirty="0"/>
          </a:p>
          <a:p>
            <a:pPr marL="557213" lvl="1" indent="-214313">
              <a:lnSpc>
                <a:spcPct val="90000"/>
              </a:lnSpc>
              <a:buFont typeface="Arial"/>
              <a:buChar char="•"/>
            </a:pPr>
            <a:endParaRPr lang="en-US" sz="400" b="1" dirty="0">
              <a:latin typeface="Helvetica"/>
              <a:cs typeface="Helvetica"/>
            </a:endParaRPr>
          </a:p>
          <a:p>
            <a:pPr marL="557213" lvl="1" indent="-214313">
              <a:lnSpc>
                <a:spcPct val="90000"/>
              </a:lnSpc>
              <a:buFont typeface="Arial"/>
              <a:buChar char="•"/>
            </a:pPr>
            <a:r>
              <a:rPr lang="en-US" sz="1600" b="1" dirty="0">
                <a:latin typeface="Helvetica"/>
                <a:cs typeface="Helvetica"/>
              </a:rPr>
              <a:t>Ceph</a:t>
            </a:r>
            <a:r>
              <a:rPr lang="en-US" sz="1600" dirty="0">
                <a:latin typeface="Helvetica"/>
                <a:cs typeface="Helvetica"/>
              </a:rPr>
              <a:t>: </a:t>
            </a:r>
            <a:r>
              <a:rPr lang="en-US" sz="1600" dirty="0"/>
              <a:t>storage platform that stores data on a single distributed computer cluster, and provides interfaces for </a:t>
            </a:r>
            <a:r>
              <a:rPr lang="en-US" sz="1600" b="1" dirty="0"/>
              <a:t>object</a:t>
            </a:r>
            <a:r>
              <a:rPr lang="en-US" sz="1600" dirty="0"/>
              <a:t>-, </a:t>
            </a:r>
            <a:r>
              <a:rPr lang="en-US" sz="1600" b="1" dirty="0"/>
              <a:t>block</a:t>
            </a:r>
            <a:r>
              <a:rPr lang="en-US" sz="1600" dirty="0"/>
              <a:t>- and </a:t>
            </a:r>
            <a:r>
              <a:rPr lang="en-US" sz="1600" i="1" dirty="0"/>
              <a:t>file-level</a:t>
            </a:r>
            <a:r>
              <a:rPr lang="en-US" sz="1600" dirty="0"/>
              <a:t> storage</a:t>
            </a:r>
            <a:r>
              <a:rPr lang="en-US" sz="1600" dirty="0" smtClean="0"/>
              <a:t>.</a:t>
            </a:r>
            <a:endParaRPr lang="en-US" sz="1600" b="1" dirty="0">
              <a:latin typeface="Helvetica"/>
              <a:cs typeface="Helvetica"/>
            </a:endParaRPr>
          </a:p>
          <a:p>
            <a:pPr marL="557213" lvl="1" indent="-214313">
              <a:lnSpc>
                <a:spcPct val="90000"/>
              </a:lnSpc>
              <a:buFont typeface="Arial"/>
              <a:buChar char="•"/>
            </a:pPr>
            <a:endParaRPr lang="en-US" sz="400" dirty="0">
              <a:latin typeface="Helvetica"/>
              <a:cs typeface="Helvetica"/>
            </a:endParaRPr>
          </a:p>
          <a:p>
            <a:pPr marL="557213" lvl="1" indent="-214313">
              <a:lnSpc>
                <a:spcPct val="90000"/>
              </a:lnSpc>
              <a:buFont typeface="Arial"/>
              <a:buChar char="•"/>
            </a:pPr>
            <a:r>
              <a:rPr lang="en-US" sz="1600" b="1" dirty="0">
                <a:solidFill>
                  <a:schemeClr val="accent5">
                    <a:lumMod val="75000"/>
                  </a:schemeClr>
                </a:solidFill>
                <a:latin typeface="Helvetica"/>
                <a:cs typeface="Helvetica"/>
              </a:rPr>
              <a:t>Operating systems</a:t>
            </a:r>
            <a:r>
              <a:rPr lang="en-US" sz="1600" dirty="0">
                <a:solidFill>
                  <a:schemeClr val="accent5">
                    <a:lumMod val="75000"/>
                  </a:schemeClr>
                </a:solidFill>
                <a:latin typeface="Helvetica"/>
                <a:cs typeface="Helvetica"/>
              </a:rPr>
              <a:t>: CentOS, Ubuntu, Windows?</a:t>
            </a:r>
          </a:p>
          <a:p>
            <a:pPr marL="557213" lvl="1" indent="-214313">
              <a:lnSpc>
                <a:spcPct val="90000"/>
              </a:lnSpc>
              <a:buFont typeface="Arial"/>
              <a:buChar char="•"/>
            </a:pPr>
            <a:endParaRPr lang="en-US" sz="400" dirty="0">
              <a:solidFill>
                <a:schemeClr val="accent5">
                  <a:lumMod val="75000"/>
                </a:schemeClr>
              </a:solidFill>
              <a:latin typeface="Helvetica"/>
              <a:cs typeface="Helvetica"/>
            </a:endParaRPr>
          </a:p>
          <a:p>
            <a:pPr marL="557213" lvl="1" indent="-214313">
              <a:lnSpc>
                <a:spcPct val="90000"/>
              </a:lnSpc>
              <a:buFont typeface="Arial"/>
              <a:buChar char="•"/>
            </a:pPr>
            <a:r>
              <a:rPr lang="en-US" sz="1600" b="1" dirty="0">
                <a:solidFill>
                  <a:schemeClr val="accent5">
                    <a:lumMod val="75000"/>
                  </a:schemeClr>
                </a:solidFill>
                <a:latin typeface="Helvetica"/>
                <a:cs typeface="Helvetica"/>
              </a:rPr>
              <a:t>Applications</a:t>
            </a:r>
            <a:r>
              <a:rPr lang="en-US" sz="1600" dirty="0">
                <a:solidFill>
                  <a:schemeClr val="accent5">
                    <a:lumMod val="75000"/>
                  </a:schemeClr>
                </a:solidFill>
                <a:latin typeface="Helvetica"/>
                <a:cs typeface="Helvetica"/>
              </a:rPr>
              <a:t>; e.g. software developed by the domain specialist, gateways, etc. </a:t>
            </a:r>
          </a:p>
          <a:p>
            <a:pPr marL="214313" indent="-214313">
              <a:buFont typeface="Arial"/>
              <a:buChar char="•"/>
            </a:pPr>
            <a:endParaRPr lang="en-US" dirty="0">
              <a:solidFill>
                <a:srgbClr val="272727"/>
              </a:solidFill>
              <a:latin typeface="Helvetica Light"/>
              <a:cs typeface="Helvetica Light"/>
            </a:endParaRPr>
          </a:p>
          <a:p>
            <a:pPr marL="214313" indent="-214313">
              <a:lnSpc>
                <a:spcPct val="120000"/>
              </a:lnSpc>
              <a:buFont typeface="Arial"/>
              <a:buChar char="•"/>
            </a:pPr>
            <a:endParaRPr lang="en-US" sz="1275" dirty="0">
              <a:solidFill>
                <a:srgbClr val="272727"/>
              </a:solidFill>
              <a:latin typeface="Helvetica Light"/>
              <a:cs typeface="Helvetica Light"/>
            </a:endParaRPr>
          </a:p>
        </p:txBody>
      </p:sp>
      <p:sp>
        <p:nvSpPr>
          <p:cNvPr id="4" name="TextBox 3"/>
          <p:cNvSpPr txBox="1"/>
          <p:nvPr/>
        </p:nvSpPr>
        <p:spPr>
          <a:xfrm>
            <a:off x="6260123" y="82999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537597219"/>
      </p:ext>
    </p:extLst>
  </p:cSld>
  <p:clrMapOvr>
    <a:masterClrMapping/>
  </p:clrMapOvr>
  <p:timing>
    <p:tnLst>
      <p:par>
        <p:cTn id="1" dur="indefinite" restart="never" nodeType="tmRoot"/>
      </p:par>
    </p:tnLst>
  </p:timing>
</p:sld>
</file>

<file path=ppt/theme/theme1.xml><?xml version="1.0" encoding="utf-8"?>
<a:theme xmlns:a="http://schemas.openxmlformats.org/drawingml/2006/main" name="SWIT_presenters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Jetstream - Slide Template 2016" id="{AA23B48D-4972-0242-BB06-B465D2094216}" vid="{5BDC232C-08A0-D543-B62B-7838D5A443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Jetstream - Slide Template 2016</Template>
  <TotalTime>18184</TotalTime>
  <Words>2299</Words>
  <Application>Microsoft Macintosh PowerPoint</Application>
  <PresentationFormat>On-screen Show (16:9)</PresentationFormat>
  <Paragraphs>678</Paragraphs>
  <Slides>47</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Calibri</vt:lpstr>
      <vt:lpstr>Century Gothic</vt:lpstr>
      <vt:lpstr>Helvetica</vt:lpstr>
      <vt:lpstr>Helvetica Light</vt:lpstr>
      <vt:lpstr>Helvetica Neue</vt:lpstr>
      <vt:lpstr>Times</vt:lpstr>
      <vt:lpstr>Arial</vt:lpstr>
      <vt:lpstr>SWIT_presentersTemplate</vt:lpstr>
      <vt:lpstr>     Cloud Facility for Scientific Gateways  J. Mike Lowe, Lead Systems Programmer  Pervasive Technologies Institute, UITS/RT, Indiana University  George Turner,   Chief Systems Architect Pervasive Technologies Institute, UITS/RT, Indiana University  CSCI-B 649, Topics in Systems Science Gateway Architectures,  School of Informatics and Computing, Indiana University               24-Oct-2017</vt:lpstr>
      <vt:lpstr>Terms &amp; Definitions</vt:lpstr>
      <vt:lpstr>What is Jetstream</vt:lpstr>
      <vt:lpstr>What is Jetstream?</vt:lpstr>
      <vt:lpstr>PowerPoint Presentation</vt:lpstr>
      <vt:lpstr>What is Jetstream?</vt:lpstr>
      <vt:lpstr>What is Jetstream?                    (Cont.)</vt:lpstr>
      <vt:lpstr>What is Jetstream?</vt:lpstr>
      <vt:lpstr>What is Jetstream?</vt:lpstr>
      <vt:lpstr>API Access to Jetstream</vt:lpstr>
      <vt:lpstr>OpenStack</vt:lpstr>
      <vt:lpstr>OpenStack Organization</vt:lpstr>
      <vt:lpstr>OpenStack : the Project Navigator</vt:lpstr>
      <vt:lpstr>Openstack Projects  …the core services</vt:lpstr>
      <vt:lpstr>Openstack Projects  …some other services</vt:lpstr>
      <vt:lpstr>Openstack Projects  …some other services</vt:lpstr>
      <vt:lpstr>Hardware &amp; Infrastructure</vt:lpstr>
      <vt:lpstr>Production Cloud Hardware (per site) </vt:lpstr>
      <vt:lpstr>Jetstream Production Hardware</vt:lpstr>
      <vt:lpstr>Jetstream’s Cooling Doors</vt:lpstr>
      <vt:lpstr>Infrared image of Jetstream</vt:lpstr>
      <vt:lpstr>Benchmarks – single node</vt:lpstr>
      <vt:lpstr>HPCC results : VM vs BareMetal Comparison</vt:lpstr>
      <vt:lpstr>HPCC results : VM vs BareMetal Comparison  (Cont.)</vt:lpstr>
      <vt:lpstr>Jetstream System Details</vt:lpstr>
      <vt:lpstr>VM Instance Sizes  (Flavors)</vt:lpstr>
      <vt:lpstr>Jetstream Systems</vt:lpstr>
      <vt:lpstr>PowerPoint Presentation</vt:lpstr>
      <vt:lpstr>Platform Overview</vt:lpstr>
      <vt:lpstr>Platform Overview</vt:lpstr>
      <vt:lpstr>Platform Overview</vt:lpstr>
      <vt:lpstr>PowerPoint Presentation</vt:lpstr>
      <vt:lpstr>PowerPoint Presentation</vt:lpstr>
      <vt:lpstr>PowerPoint Presentation</vt:lpstr>
      <vt:lpstr>Glance  -  Cinder  -  Ceph</vt:lpstr>
      <vt:lpstr>PowerPoint Presentation</vt:lpstr>
      <vt:lpstr>OpenStack Overview</vt:lpstr>
      <vt:lpstr>VXLAN Packet</vt:lpstr>
      <vt:lpstr>Neutron Networking</vt:lpstr>
      <vt:lpstr>Network Topology (cont.)                           Chassis</vt:lpstr>
      <vt:lpstr>Network Topology  (cont.)                    Chassis to Top of Rack</vt:lpstr>
      <vt:lpstr>Network Topology  (cont.)</vt:lpstr>
      <vt:lpstr>How do we onboard users onto Jetstream?</vt:lpstr>
      <vt:lpstr>Jetstream Information Sources</vt:lpstr>
      <vt:lpstr>Jetstream Information Sources   (Cont.)</vt:lpstr>
      <vt:lpstr>Jetstream Partners</vt:lpstr>
      <vt:lpstr>Questions?</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Author (email) ORCID or Other Credentials  Title / Group Organization</dc:title>
  <dc:creator>David Hancock</dc:creator>
  <cp:lastModifiedBy>george turner</cp:lastModifiedBy>
  <cp:revision>299</cp:revision>
  <cp:lastPrinted>2017-02-03T18:20:53Z</cp:lastPrinted>
  <dcterms:created xsi:type="dcterms:W3CDTF">2016-04-24T03:03:17Z</dcterms:created>
  <dcterms:modified xsi:type="dcterms:W3CDTF">2017-10-26T17:44:17Z</dcterms:modified>
</cp:coreProperties>
</file>